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893" r:id="rId4"/>
    <p:sldId id="285" r:id="rId5"/>
    <p:sldId id="286" r:id="rId6"/>
    <p:sldId id="903" r:id="rId7"/>
    <p:sldId id="894" r:id="rId8"/>
    <p:sldId id="911" r:id="rId9"/>
    <p:sldId id="790" r:id="rId10"/>
    <p:sldId id="910" r:id="rId11"/>
    <p:sldId id="895" r:id="rId12"/>
    <p:sldId id="896" r:id="rId13"/>
    <p:sldId id="900" r:id="rId14"/>
    <p:sldId id="897" r:id="rId15"/>
    <p:sldId id="898" r:id="rId16"/>
    <p:sldId id="899" r:id="rId17"/>
    <p:sldId id="901" r:id="rId18"/>
    <p:sldId id="907" r:id="rId19"/>
    <p:sldId id="857" r:id="rId20"/>
    <p:sldId id="912" r:id="rId21"/>
    <p:sldId id="859" r:id="rId22"/>
    <p:sldId id="904" r:id="rId23"/>
    <p:sldId id="864" r:id="rId24"/>
    <p:sldId id="862" r:id="rId25"/>
    <p:sldId id="831" r:id="rId26"/>
    <p:sldId id="884" r:id="rId27"/>
    <p:sldId id="889" r:id="rId28"/>
    <p:sldId id="851" r:id="rId29"/>
    <p:sldId id="863" r:id="rId30"/>
    <p:sldId id="865" r:id="rId31"/>
    <p:sldId id="837" r:id="rId32"/>
    <p:sldId id="839" r:id="rId33"/>
    <p:sldId id="866" r:id="rId34"/>
    <p:sldId id="882" r:id="rId35"/>
    <p:sldId id="887" r:id="rId36"/>
    <p:sldId id="913" r:id="rId37"/>
    <p:sldId id="909" r:id="rId38"/>
    <p:sldId id="905" r:id="rId39"/>
    <p:sldId id="876" r:id="rId40"/>
    <p:sldId id="854" r:id="rId41"/>
    <p:sldId id="856" r:id="rId42"/>
    <p:sldId id="888" r:id="rId43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B5B1"/>
    <a:srgbClr val="A0D9D7"/>
    <a:srgbClr val="8388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36" autoAdjust="0"/>
    <p:restoredTop sz="94823"/>
  </p:normalViewPr>
  <p:slideViewPr>
    <p:cSldViewPr snapToGrid="0" snapToObjects="1">
      <p:cViewPr varScale="1">
        <p:scale>
          <a:sx n="112" d="100"/>
          <a:sy n="112" d="100"/>
        </p:scale>
        <p:origin x="208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ichaelschabas:Documents:Canada:GO%20RER:2015%20GO%20RER%20Business%20Case:2015%2009%20GO%20RER%20Business%20Case%20Schabas%20reedit:GO%20RER%20Model%20Graphics%2070.22%20Schaba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5"/>
          <c:order val="0"/>
          <c:tx>
            <c:strRef>
              <c:f>'T25 CAPEX'!$A$57</c:f>
              <c:strCache>
                <c:ptCount val="1"/>
                <c:pt idx="0">
                  <c:v> Union Station </c:v>
                </c:pt>
              </c:strCache>
            </c:strRef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CAPEX'!$B$57:$AJ$57</c:f>
              <c:numCache>
                <c:formatCode>_(* #,##0_);_(* \(#,##0\);_(* "-"??_);_(@_)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31-6B4E-B5B1-8DD4E74A82A4}"/>
            </c:ext>
          </c:extLst>
        </c:ser>
        <c:ser>
          <c:idx val="17"/>
          <c:order val="1"/>
          <c:tx>
            <c:v> Train Control</c:v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CAPEX'!$B$59:$AJ$59</c:f>
              <c:numCache>
                <c:formatCode>_(* #,##0_);_(* \(#,##0\);_(* "-"??_);_(@_)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31-6B4E-B5B1-8DD4E74A82A4}"/>
            </c:ext>
          </c:extLst>
        </c:ser>
        <c:ser>
          <c:idx val="16"/>
          <c:order val="2"/>
          <c:tx>
            <c:v> Misc System Wide</c:v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CAPEX'!$B$58:$AJ$58</c:f>
              <c:numCache>
                <c:formatCode>_(* #,##0_);_(* \(#,##0\);_(* "-"??_);_(@_)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31-6B4E-B5B1-8DD4E74A82A4}"/>
            </c:ext>
          </c:extLst>
        </c:ser>
        <c:ser>
          <c:idx val="7"/>
          <c:order val="3"/>
          <c:tx>
            <c:strRef>
              <c:f>'T25 CAPEX'!$A$49</c:f>
              <c:strCache>
                <c:ptCount val="1"/>
                <c:pt idx="0">
                  <c:v> Freight line purchase </c:v>
                </c:pt>
              </c:strCache>
            </c:strRef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CAPEX'!$B$49:$AJ$49</c:f>
              <c:numCache>
                <c:formatCode>_(* #,##0_);_(* \(#,##0\);_(* "-"??_);_(@_)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31-6B4E-B5B1-8DD4E74A82A4}"/>
            </c:ext>
          </c:extLst>
        </c:ser>
        <c:ser>
          <c:idx val="13"/>
          <c:order val="4"/>
          <c:tx>
            <c:strRef>
              <c:f>'T25 CAPEX'!$A$55</c:f>
              <c:strCache>
                <c:ptCount val="1"/>
                <c:pt idx="0">
                  <c:v> Property </c:v>
                </c:pt>
              </c:strCache>
            </c:strRef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CAPEX'!$B$55:$AJ$55</c:f>
              <c:numCache>
                <c:formatCode>_(* #,##0_);_(* \(#,##0\);_(* "-"??_);_(@_)</c:formatCode>
                <c:ptCount val="35"/>
                <c:pt idx="0">
                  <c:v>0</c:v>
                </c:pt>
                <c:pt idx="1">
                  <c:v>13.714499999999999</c:v>
                </c:pt>
                <c:pt idx="2">
                  <c:v>24</c:v>
                </c:pt>
                <c:pt idx="3">
                  <c:v>24</c:v>
                </c:pt>
                <c:pt idx="4">
                  <c:v>24</c:v>
                </c:pt>
                <c:pt idx="5">
                  <c:v>0</c:v>
                </c:pt>
                <c:pt idx="6">
                  <c:v>46</c:v>
                </c:pt>
                <c:pt idx="7">
                  <c:v>46</c:v>
                </c:pt>
                <c:pt idx="8">
                  <c:v>46</c:v>
                </c:pt>
                <c:pt idx="9">
                  <c:v>46</c:v>
                </c:pt>
                <c:pt idx="10">
                  <c:v>0</c:v>
                </c:pt>
                <c:pt idx="11">
                  <c:v>37.927548000000002</c:v>
                </c:pt>
                <c:pt idx="12">
                  <c:v>0</c:v>
                </c:pt>
                <c:pt idx="13">
                  <c:v>76.446347315789339</c:v>
                </c:pt>
                <c:pt idx="14">
                  <c:v>0</c:v>
                </c:pt>
                <c:pt idx="15">
                  <c:v>0</c:v>
                </c:pt>
                <c:pt idx="16">
                  <c:v>104.3353077</c:v>
                </c:pt>
                <c:pt idx="17">
                  <c:v>98</c:v>
                </c:pt>
                <c:pt idx="18">
                  <c:v>147.26370201578951</c:v>
                </c:pt>
                <c:pt idx="19">
                  <c:v>98</c:v>
                </c:pt>
                <c:pt idx="20">
                  <c:v>0</c:v>
                </c:pt>
                <c:pt idx="21">
                  <c:v>84</c:v>
                </c:pt>
                <c:pt idx="22">
                  <c:v>84</c:v>
                </c:pt>
                <c:pt idx="23">
                  <c:v>97.737386178947375</c:v>
                </c:pt>
                <c:pt idx="24">
                  <c:v>84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51.699660000000002</c:v>
                </c:pt>
                <c:pt idx="29">
                  <c:v>0</c:v>
                </c:pt>
                <c:pt idx="30">
                  <c:v>0</c:v>
                </c:pt>
                <c:pt idx="31">
                  <c:v>29</c:v>
                </c:pt>
                <c:pt idx="32">
                  <c:v>29</c:v>
                </c:pt>
                <c:pt idx="33">
                  <c:v>29</c:v>
                </c:pt>
                <c:pt idx="3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31-6B4E-B5B1-8DD4E74A82A4}"/>
            </c:ext>
          </c:extLst>
        </c:ser>
        <c:ser>
          <c:idx val="9"/>
          <c:order val="5"/>
          <c:tx>
            <c:v> Electrification: Signal Immunization</c:v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CAPEX'!$B$51:$AJ$51</c:f>
              <c:numCache>
                <c:formatCode>_(* #,##0_);_(* \(#,##0\);_(* "-"??_);_(@_)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205.48310000000001</c:v>
                </c:pt>
                <c:pt idx="3">
                  <c:v>205.48310000000001</c:v>
                </c:pt>
                <c:pt idx="4">
                  <c:v>178.44585000000001</c:v>
                </c:pt>
                <c:pt idx="5">
                  <c:v>0</c:v>
                </c:pt>
                <c:pt idx="6">
                  <c:v>0</c:v>
                </c:pt>
                <c:pt idx="7">
                  <c:v>194.91720000000001</c:v>
                </c:pt>
                <c:pt idx="8">
                  <c:v>194.91720000000001</c:v>
                </c:pt>
                <c:pt idx="9">
                  <c:v>169.27019999999999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98.404799999999994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284.01769999999999</c:v>
                </c:pt>
                <c:pt idx="19">
                  <c:v>90.250050000000002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205.64080000000001</c:v>
                </c:pt>
                <c:pt idx="24">
                  <c:v>127.6374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90.8352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51.252499999999998</c:v>
                </c:pt>
                <c:pt idx="34">
                  <c:v>44.508749999999999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E31-6B4E-B5B1-8DD4E74A82A4}"/>
            </c:ext>
          </c:extLst>
        </c:ser>
        <c:ser>
          <c:idx val="10"/>
          <c:order val="6"/>
          <c:tx>
            <c:v> Electrification: Substations</c:v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CAPEX'!$B$52:$AJ$52</c:f>
              <c:numCache>
                <c:formatCode>_(* #,##0_);_(* \(#,##0\);_(* "-"??_);_(@_)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114</c:v>
                </c:pt>
                <c:pt idx="3">
                  <c:v>114</c:v>
                </c:pt>
                <c:pt idx="4">
                  <c:v>99</c:v>
                </c:pt>
                <c:pt idx="5">
                  <c:v>0</c:v>
                </c:pt>
                <c:pt idx="6">
                  <c:v>0</c:v>
                </c:pt>
                <c:pt idx="7">
                  <c:v>78.09</c:v>
                </c:pt>
                <c:pt idx="8">
                  <c:v>78.09</c:v>
                </c:pt>
                <c:pt idx="9">
                  <c:v>67.815000000000012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37.619999999999997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78.09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86.07</c:v>
                </c:pt>
                <c:pt idx="24">
                  <c:v>74.745000000000005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25.08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25.08</c:v>
                </c:pt>
                <c:pt idx="34">
                  <c:v>21.78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31-6B4E-B5B1-8DD4E74A82A4}"/>
            </c:ext>
          </c:extLst>
        </c:ser>
        <c:ser>
          <c:idx val="12"/>
          <c:order val="7"/>
          <c:tx>
            <c:v> Electrification: Bridge modifications</c:v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CAPEX'!$B$54:$AJ$54</c:f>
              <c:numCache>
                <c:formatCode>_(* #,##0_);_(* \(#,##0\);_(* "-"??_);_(@_)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8.5500000000000007</c:v>
                </c:pt>
                <c:pt idx="3">
                  <c:v>8.5500000000000007</c:v>
                </c:pt>
                <c:pt idx="4">
                  <c:v>7.4249999999999972</c:v>
                </c:pt>
                <c:pt idx="5">
                  <c:v>0</c:v>
                </c:pt>
                <c:pt idx="6">
                  <c:v>0</c:v>
                </c:pt>
                <c:pt idx="7">
                  <c:v>14.17191</c:v>
                </c:pt>
                <c:pt idx="8">
                  <c:v>14.17191</c:v>
                </c:pt>
                <c:pt idx="9">
                  <c:v>12.307185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3.8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6.5408819999999972</c:v>
                </c:pt>
                <c:pt idx="24">
                  <c:v>5.6802396315789476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59.553497999999998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10.901467999999999</c:v>
                </c:pt>
                <c:pt idx="34">
                  <c:v>9.4670643157894698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E31-6B4E-B5B1-8DD4E74A82A4}"/>
            </c:ext>
          </c:extLst>
        </c:ser>
        <c:ser>
          <c:idx val="11"/>
          <c:order val="8"/>
          <c:tx>
            <c:v> Electrification: Station modifications</c:v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CAPEX'!$B$53:$AJ$53</c:f>
              <c:numCache>
                <c:formatCode>_(* #,##0_);_(* \(#,##0\);_(* "-"??_);_(@_)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45.6</c:v>
                </c:pt>
                <c:pt idx="3">
                  <c:v>45.6</c:v>
                </c:pt>
                <c:pt idx="4">
                  <c:v>39.6</c:v>
                </c:pt>
                <c:pt idx="5">
                  <c:v>0</c:v>
                </c:pt>
                <c:pt idx="6">
                  <c:v>0</c:v>
                </c:pt>
                <c:pt idx="7">
                  <c:v>41.04</c:v>
                </c:pt>
                <c:pt idx="8">
                  <c:v>41.04</c:v>
                </c:pt>
                <c:pt idx="9">
                  <c:v>35.64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36.479999999999997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54.72</c:v>
                </c:pt>
                <c:pt idx="19">
                  <c:v>23.76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50.16</c:v>
                </c:pt>
                <c:pt idx="24">
                  <c:v>43.56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27.36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41.04</c:v>
                </c:pt>
                <c:pt idx="34">
                  <c:v>35.64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E31-6B4E-B5B1-8DD4E74A82A4}"/>
            </c:ext>
          </c:extLst>
        </c:ser>
        <c:ser>
          <c:idx val="8"/>
          <c:order val="9"/>
          <c:tx>
            <c:v> Electrification: Overhead Catenary</c:v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CAPEX'!$B$50:$AJ$50</c:f>
              <c:numCache>
                <c:formatCode>_(* #,##0_);_(* \(#,##0\);_(* "-"??_);_(@_)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183.73</c:v>
                </c:pt>
                <c:pt idx="3">
                  <c:v>183.73</c:v>
                </c:pt>
                <c:pt idx="4">
                  <c:v>159.55500000000001</c:v>
                </c:pt>
                <c:pt idx="5">
                  <c:v>0</c:v>
                </c:pt>
                <c:pt idx="6">
                  <c:v>0</c:v>
                </c:pt>
                <c:pt idx="7">
                  <c:v>176.434</c:v>
                </c:pt>
                <c:pt idx="8">
                  <c:v>176.434</c:v>
                </c:pt>
                <c:pt idx="9">
                  <c:v>153.21899999999999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137.57900000000001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319.27969999999999</c:v>
                </c:pt>
                <c:pt idx="19">
                  <c:v>103.0952131578948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272.76</c:v>
                </c:pt>
                <c:pt idx="24">
                  <c:v>230.60052631578949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122.645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95</c:v>
                </c:pt>
                <c:pt idx="34">
                  <c:v>82.5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E31-6B4E-B5B1-8DD4E74A82A4}"/>
            </c:ext>
          </c:extLst>
        </c:ser>
        <c:ser>
          <c:idx val="6"/>
          <c:order val="10"/>
          <c:tx>
            <c:v> Other Infrastructure</c:v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CAPEX'!$B$48:$AJ$48</c:f>
              <c:numCache>
                <c:formatCode>_(* #,##0_);_(* \(#,##0\);_(* "-"??_);_(@_)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9.5</c:v>
                </c:pt>
                <c:pt idx="32">
                  <c:v>9.5</c:v>
                </c:pt>
                <c:pt idx="33">
                  <c:v>9.5</c:v>
                </c:pt>
                <c:pt idx="34">
                  <c:v>8.25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E31-6B4E-B5B1-8DD4E74A82A4}"/>
            </c:ext>
          </c:extLst>
        </c:ser>
        <c:ser>
          <c:idx val="19"/>
          <c:order val="11"/>
          <c:tx>
            <c:strRef>
              <c:f>'T25 CAPEX'!$A$61</c:f>
              <c:strCache>
                <c:ptCount val="1"/>
                <c:pt idx="0">
                  <c:v> Parking </c:v>
                </c:pt>
              </c:strCache>
            </c:strRef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CAPEX'!$B$61:$AJ$61</c:f>
              <c:numCache>
                <c:formatCode>_(* #,##0_);_(* \(#,##0\);_(* "-"??_);_(@_)</c:formatCode>
                <c:ptCount val="35"/>
                <c:pt idx="0">
                  <c:v>69.237119706466899</c:v>
                </c:pt>
                <c:pt idx="1">
                  <c:v>69.237119706466899</c:v>
                </c:pt>
                <c:pt idx="2">
                  <c:v>69.237119706466899</c:v>
                </c:pt>
                <c:pt idx="3">
                  <c:v>0</c:v>
                </c:pt>
                <c:pt idx="4">
                  <c:v>0</c:v>
                </c:pt>
                <c:pt idx="5">
                  <c:v>106.6839932731998</c:v>
                </c:pt>
                <c:pt idx="6">
                  <c:v>106.6839932731998</c:v>
                </c:pt>
                <c:pt idx="7">
                  <c:v>106.6839932731998</c:v>
                </c:pt>
                <c:pt idx="8">
                  <c:v>0</c:v>
                </c:pt>
                <c:pt idx="9">
                  <c:v>0</c:v>
                </c:pt>
                <c:pt idx="10">
                  <c:v>74.7806145849259</c:v>
                </c:pt>
                <c:pt idx="11">
                  <c:v>74.7806145849259</c:v>
                </c:pt>
                <c:pt idx="12">
                  <c:v>74.7806145849259</c:v>
                </c:pt>
                <c:pt idx="13">
                  <c:v>0</c:v>
                </c:pt>
                <c:pt idx="14">
                  <c:v>0</c:v>
                </c:pt>
                <c:pt idx="15">
                  <c:v>208.55985323345061</c:v>
                </c:pt>
                <c:pt idx="16">
                  <c:v>208.55985323345061</c:v>
                </c:pt>
                <c:pt idx="17">
                  <c:v>208.55985323345061</c:v>
                </c:pt>
                <c:pt idx="18">
                  <c:v>0</c:v>
                </c:pt>
                <c:pt idx="19">
                  <c:v>0</c:v>
                </c:pt>
                <c:pt idx="20">
                  <c:v>243.12184681241399</c:v>
                </c:pt>
                <c:pt idx="21">
                  <c:v>243.12184681241399</c:v>
                </c:pt>
                <c:pt idx="22">
                  <c:v>243.12184681241399</c:v>
                </c:pt>
                <c:pt idx="23">
                  <c:v>0</c:v>
                </c:pt>
                <c:pt idx="24">
                  <c:v>0</c:v>
                </c:pt>
                <c:pt idx="25">
                  <c:v>26.24675126127504</c:v>
                </c:pt>
                <c:pt idx="26">
                  <c:v>26.24675126127504</c:v>
                </c:pt>
                <c:pt idx="27">
                  <c:v>26.24675126127504</c:v>
                </c:pt>
                <c:pt idx="28">
                  <c:v>0</c:v>
                </c:pt>
                <c:pt idx="29">
                  <c:v>0</c:v>
                </c:pt>
                <c:pt idx="30">
                  <c:v>11.36982112826785</c:v>
                </c:pt>
                <c:pt idx="31">
                  <c:v>11.36982112826785</c:v>
                </c:pt>
                <c:pt idx="32">
                  <c:v>11.36982112826785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E31-6B4E-B5B1-8DD4E74A82A4}"/>
            </c:ext>
          </c:extLst>
        </c:ser>
        <c:ser>
          <c:idx val="18"/>
          <c:order val="12"/>
          <c:tx>
            <c:strRef>
              <c:f>'T25 CAPEX'!$A$60</c:f>
              <c:strCache>
                <c:ptCount val="1"/>
                <c:pt idx="0">
                  <c:v> Depots </c:v>
                </c:pt>
              </c:strCache>
            </c:strRef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CAPEX'!$B$60:$AJ$60</c:f>
              <c:numCache>
                <c:formatCode>_(* #,##0_);_(* \(#,##0\);_(* "-"??_);_(@_)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E31-6B4E-B5B1-8DD4E74A82A4}"/>
            </c:ext>
          </c:extLst>
        </c:ser>
        <c:ser>
          <c:idx val="4"/>
          <c:order val="13"/>
          <c:tx>
            <c:strRef>
              <c:f>'T25 CAPEX'!$A$46</c:f>
              <c:strCache>
                <c:ptCount val="1"/>
                <c:pt idx="0">
                  <c:v> Road/rail crossings </c:v>
                </c:pt>
              </c:strCache>
            </c:strRef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CAPEX'!$B$46:$AJ$46</c:f>
              <c:numCache>
                <c:formatCode>_(* #,##0_);_(* \(#,##0\);_(* "-"??_);_(@_)</c:formatCode>
                <c:ptCount val="35"/>
                <c:pt idx="0">
                  <c:v>0</c:v>
                </c:pt>
                <c:pt idx="1">
                  <c:v>57.902500000000003</c:v>
                </c:pt>
                <c:pt idx="2">
                  <c:v>57.902500000000003</c:v>
                </c:pt>
                <c:pt idx="3">
                  <c:v>57.902500000000003</c:v>
                </c:pt>
                <c:pt idx="4">
                  <c:v>50.283749999999998</c:v>
                </c:pt>
                <c:pt idx="5">
                  <c:v>151.05000000000001</c:v>
                </c:pt>
                <c:pt idx="6">
                  <c:v>151.05000000000001</c:v>
                </c:pt>
                <c:pt idx="7">
                  <c:v>151.05000000000001</c:v>
                </c:pt>
                <c:pt idx="8">
                  <c:v>151.05000000000001</c:v>
                </c:pt>
                <c:pt idx="9">
                  <c:v>131.17500000000001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138.98500000000001</c:v>
                </c:pt>
                <c:pt idx="14">
                  <c:v>0</c:v>
                </c:pt>
                <c:pt idx="15">
                  <c:v>0</c:v>
                </c:pt>
                <c:pt idx="16">
                  <c:v>396.55874999999992</c:v>
                </c:pt>
                <c:pt idx="17">
                  <c:v>396.55874999999992</c:v>
                </c:pt>
                <c:pt idx="18">
                  <c:v>396.55874999999992</c:v>
                </c:pt>
                <c:pt idx="19">
                  <c:v>344.37996710526312</c:v>
                </c:pt>
                <c:pt idx="20">
                  <c:v>0</c:v>
                </c:pt>
                <c:pt idx="21">
                  <c:v>108.2525</c:v>
                </c:pt>
                <c:pt idx="22">
                  <c:v>108.2525</c:v>
                </c:pt>
                <c:pt idx="23">
                  <c:v>108.2525</c:v>
                </c:pt>
                <c:pt idx="24">
                  <c:v>94.008749999999978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108.2525</c:v>
                </c:pt>
                <c:pt idx="32">
                  <c:v>108.2525</c:v>
                </c:pt>
                <c:pt idx="33">
                  <c:v>108.2525</c:v>
                </c:pt>
                <c:pt idx="34">
                  <c:v>94.008749999999978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E31-6B4E-B5B1-8DD4E74A82A4}"/>
            </c:ext>
          </c:extLst>
        </c:ser>
        <c:ser>
          <c:idx val="5"/>
          <c:order val="14"/>
          <c:tx>
            <c:strRef>
              <c:f>'T25 CAPEX'!$A$47</c:f>
              <c:strCache>
                <c:ptCount val="1"/>
                <c:pt idx="0">
                  <c:v> Rail/rail crossings </c:v>
                </c:pt>
              </c:strCache>
            </c:strRef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CAPEX'!$B$47:$AJ$47</c:f>
              <c:numCache>
                <c:formatCode>_(* #,##0_);_(* \(#,##0\);_(* "-"??_);_(@_)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168.52511699999999</c:v>
                </c:pt>
                <c:pt idx="12">
                  <c:v>0</c:v>
                </c:pt>
                <c:pt idx="13">
                  <c:v>168.52511699999999</c:v>
                </c:pt>
                <c:pt idx="14">
                  <c:v>0</c:v>
                </c:pt>
                <c:pt idx="15">
                  <c:v>0</c:v>
                </c:pt>
                <c:pt idx="16">
                  <c:v>228</c:v>
                </c:pt>
                <c:pt idx="17">
                  <c:v>0</c:v>
                </c:pt>
                <c:pt idx="18">
                  <c:v>228</c:v>
                </c:pt>
                <c:pt idx="19">
                  <c:v>0</c:v>
                </c:pt>
                <c:pt idx="20">
                  <c:v>0</c:v>
                </c:pt>
                <c:pt idx="21">
                  <c:v>228</c:v>
                </c:pt>
                <c:pt idx="22">
                  <c:v>228</c:v>
                </c:pt>
                <c:pt idx="23">
                  <c:v>228</c:v>
                </c:pt>
                <c:pt idx="24">
                  <c:v>198</c:v>
                </c:pt>
                <c:pt idx="25">
                  <c:v>0</c:v>
                </c:pt>
                <c:pt idx="26">
                  <c:v>228</c:v>
                </c:pt>
                <c:pt idx="27">
                  <c:v>0</c:v>
                </c:pt>
                <c:pt idx="28">
                  <c:v>228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E31-6B4E-B5B1-8DD4E74A82A4}"/>
            </c:ext>
          </c:extLst>
        </c:ser>
        <c:ser>
          <c:idx val="2"/>
          <c:order val="15"/>
          <c:tx>
            <c:strRef>
              <c:f>'T25 CAPEX'!$A$44</c:f>
              <c:strCache>
                <c:ptCount val="1"/>
                <c:pt idx="0">
                  <c:v> Noise mitigation and fencing </c:v>
                </c:pt>
              </c:strCache>
            </c:strRef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CAPEX'!$B$44:$AJ$44</c:f>
              <c:numCache>
                <c:formatCode>_(* #,##0_);_(* \(#,##0\);_(* "-"??_);_(@_)</c:formatCode>
                <c:ptCount val="35"/>
                <c:pt idx="0">
                  <c:v>9.4240000000000013</c:v>
                </c:pt>
                <c:pt idx="1">
                  <c:v>9.4240000000000013</c:v>
                </c:pt>
                <c:pt idx="2">
                  <c:v>24.031199999999991</c:v>
                </c:pt>
                <c:pt idx="3">
                  <c:v>24.031199999999991</c:v>
                </c:pt>
                <c:pt idx="4">
                  <c:v>20.869199999999999</c:v>
                </c:pt>
                <c:pt idx="5">
                  <c:v>38.352440000000001</c:v>
                </c:pt>
                <c:pt idx="6">
                  <c:v>38.352440000000001</c:v>
                </c:pt>
                <c:pt idx="7">
                  <c:v>38.352440000000001</c:v>
                </c:pt>
                <c:pt idx="8">
                  <c:v>38.352440000000001</c:v>
                </c:pt>
                <c:pt idx="9">
                  <c:v>33.306066315789472</c:v>
                </c:pt>
                <c:pt idx="10">
                  <c:v>0</c:v>
                </c:pt>
                <c:pt idx="11">
                  <c:v>75.346400000000003</c:v>
                </c:pt>
                <c:pt idx="12">
                  <c:v>0</c:v>
                </c:pt>
                <c:pt idx="13">
                  <c:v>136.16159999999999</c:v>
                </c:pt>
                <c:pt idx="14">
                  <c:v>0</c:v>
                </c:pt>
                <c:pt idx="15">
                  <c:v>0</c:v>
                </c:pt>
                <c:pt idx="16">
                  <c:v>107.35151999999999</c:v>
                </c:pt>
                <c:pt idx="17">
                  <c:v>68.99888</c:v>
                </c:pt>
                <c:pt idx="18">
                  <c:v>247.36176</c:v>
                </c:pt>
                <c:pt idx="19">
                  <c:v>59.920080000000013</c:v>
                </c:pt>
                <c:pt idx="20">
                  <c:v>0</c:v>
                </c:pt>
                <c:pt idx="21">
                  <c:v>140.97495900000001</c:v>
                </c:pt>
                <c:pt idx="22">
                  <c:v>140.97495900000001</c:v>
                </c:pt>
                <c:pt idx="23">
                  <c:v>245.16183899999999</c:v>
                </c:pt>
                <c:pt idx="24">
                  <c:v>122.42562228947369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133.07104000000001</c:v>
                </c:pt>
                <c:pt idx="29">
                  <c:v>0</c:v>
                </c:pt>
                <c:pt idx="30">
                  <c:v>0</c:v>
                </c:pt>
                <c:pt idx="31">
                  <c:v>137.53416000000001</c:v>
                </c:pt>
                <c:pt idx="32">
                  <c:v>137.53416000000001</c:v>
                </c:pt>
                <c:pt idx="33">
                  <c:v>137.53416000000001</c:v>
                </c:pt>
                <c:pt idx="34">
                  <c:v>119.43756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CE31-6B4E-B5B1-8DD4E74A82A4}"/>
            </c:ext>
          </c:extLst>
        </c:ser>
        <c:ser>
          <c:idx val="3"/>
          <c:order val="16"/>
          <c:tx>
            <c:strRef>
              <c:f>'T25 CAPEX'!$A$45</c:f>
              <c:strCache>
                <c:ptCount val="1"/>
                <c:pt idx="0">
                  <c:v> Signalling </c:v>
                </c:pt>
              </c:strCache>
            </c:strRef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CAPEX'!$B$45:$AJ$45</c:f>
              <c:numCache>
                <c:formatCode>_(* #,##0_);_(* \(#,##0\);_(* "-"??_);_(@_)</c:formatCode>
                <c:ptCount val="35"/>
                <c:pt idx="0">
                  <c:v>4.5599999999999996</c:v>
                </c:pt>
                <c:pt idx="1">
                  <c:v>4.5599999999999996</c:v>
                </c:pt>
                <c:pt idx="2">
                  <c:v>11.628</c:v>
                </c:pt>
                <c:pt idx="3">
                  <c:v>11.628</c:v>
                </c:pt>
                <c:pt idx="4">
                  <c:v>10.098000000000001</c:v>
                </c:pt>
                <c:pt idx="5">
                  <c:v>18.923999999999999</c:v>
                </c:pt>
                <c:pt idx="6">
                  <c:v>18.923999999999999</c:v>
                </c:pt>
                <c:pt idx="7">
                  <c:v>18.923999999999999</c:v>
                </c:pt>
                <c:pt idx="8">
                  <c:v>18.923999999999999</c:v>
                </c:pt>
                <c:pt idx="9">
                  <c:v>16.434000000000001</c:v>
                </c:pt>
                <c:pt idx="10">
                  <c:v>0</c:v>
                </c:pt>
                <c:pt idx="11">
                  <c:v>35.340000000000003</c:v>
                </c:pt>
                <c:pt idx="12">
                  <c:v>0</c:v>
                </c:pt>
                <c:pt idx="13">
                  <c:v>96.671999999999983</c:v>
                </c:pt>
                <c:pt idx="14">
                  <c:v>0</c:v>
                </c:pt>
                <c:pt idx="15">
                  <c:v>0</c:v>
                </c:pt>
                <c:pt idx="16">
                  <c:v>78.203999999999994</c:v>
                </c:pt>
                <c:pt idx="17">
                  <c:v>59.28</c:v>
                </c:pt>
                <c:pt idx="18">
                  <c:v>159.37200000000001</c:v>
                </c:pt>
                <c:pt idx="19">
                  <c:v>51.48</c:v>
                </c:pt>
                <c:pt idx="20">
                  <c:v>0</c:v>
                </c:pt>
                <c:pt idx="21">
                  <c:v>72.504000000000005</c:v>
                </c:pt>
                <c:pt idx="22">
                  <c:v>72.504000000000005</c:v>
                </c:pt>
                <c:pt idx="23">
                  <c:v>85.272000000000006</c:v>
                </c:pt>
                <c:pt idx="24">
                  <c:v>62.964000000000013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47.88</c:v>
                </c:pt>
                <c:pt idx="29">
                  <c:v>0</c:v>
                </c:pt>
                <c:pt idx="30">
                  <c:v>0</c:v>
                </c:pt>
                <c:pt idx="31">
                  <c:v>43.091999999999999</c:v>
                </c:pt>
                <c:pt idx="32">
                  <c:v>43.091999999999999</c:v>
                </c:pt>
                <c:pt idx="33">
                  <c:v>43.091999999999999</c:v>
                </c:pt>
                <c:pt idx="34">
                  <c:v>37.421999999999997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E31-6B4E-B5B1-8DD4E74A82A4}"/>
            </c:ext>
          </c:extLst>
        </c:ser>
        <c:ser>
          <c:idx val="1"/>
          <c:order val="17"/>
          <c:tx>
            <c:strRef>
              <c:f>'T25 CAPEX'!$A$43</c:f>
              <c:strCache>
                <c:ptCount val="1"/>
                <c:pt idx="0">
                  <c:v> Track </c:v>
                </c:pt>
              </c:strCache>
            </c:strRef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CAPEX'!$B$43:$AJ$43</c:f>
              <c:numCache>
                <c:formatCode>_(* #,##0_);_(* \(#,##0\);_(* "-"??_);_(@_)</c:formatCode>
                <c:ptCount val="35"/>
                <c:pt idx="0">
                  <c:v>55.724000000000011</c:v>
                </c:pt>
                <c:pt idx="1">
                  <c:v>141.18899999999999</c:v>
                </c:pt>
                <c:pt idx="2">
                  <c:v>176.41120000000001</c:v>
                </c:pt>
                <c:pt idx="3">
                  <c:v>176.41120000000001</c:v>
                </c:pt>
                <c:pt idx="4">
                  <c:v>153.19919999999999</c:v>
                </c:pt>
                <c:pt idx="5">
                  <c:v>151.30459999999999</c:v>
                </c:pt>
                <c:pt idx="6">
                  <c:v>160.80459999999999</c:v>
                </c:pt>
                <c:pt idx="7">
                  <c:v>160.80459999999999</c:v>
                </c:pt>
                <c:pt idx="8">
                  <c:v>160.80459999999999</c:v>
                </c:pt>
                <c:pt idx="9">
                  <c:v>139.64609999999999</c:v>
                </c:pt>
                <c:pt idx="10">
                  <c:v>4.3</c:v>
                </c:pt>
                <c:pt idx="11">
                  <c:v>337.13697899999931</c:v>
                </c:pt>
                <c:pt idx="12">
                  <c:v>4.3</c:v>
                </c:pt>
                <c:pt idx="13">
                  <c:v>761.5175579999991</c:v>
                </c:pt>
                <c:pt idx="14">
                  <c:v>3.7342105263157901</c:v>
                </c:pt>
                <c:pt idx="15">
                  <c:v>0</c:v>
                </c:pt>
                <c:pt idx="16">
                  <c:v>855.75657699999999</c:v>
                </c:pt>
                <c:pt idx="17">
                  <c:v>761.45197700000017</c:v>
                </c:pt>
                <c:pt idx="18">
                  <c:v>1355.2178289999999</c:v>
                </c:pt>
                <c:pt idx="19">
                  <c:v>661.26092739473597</c:v>
                </c:pt>
                <c:pt idx="20">
                  <c:v>3.75</c:v>
                </c:pt>
                <c:pt idx="21">
                  <c:v>506.96709900000002</c:v>
                </c:pt>
                <c:pt idx="22">
                  <c:v>506.96709900000002</c:v>
                </c:pt>
                <c:pt idx="23">
                  <c:v>623.86649899999895</c:v>
                </c:pt>
                <c:pt idx="24">
                  <c:v>440.26090176315802</c:v>
                </c:pt>
                <c:pt idx="25">
                  <c:v>0</c:v>
                </c:pt>
                <c:pt idx="26">
                  <c:v>7.1268999999999956</c:v>
                </c:pt>
                <c:pt idx="27">
                  <c:v>0</c:v>
                </c:pt>
                <c:pt idx="28">
                  <c:v>383.34249999999997</c:v>
                </c:pt>
                <c:pt idx="29">
                  <c:v>0</c:v>
                </c:pt>
                <c:pt idx="30">
                  <c:v>0.3</c:v>
                </c:pt>
                <c:pt idx="31">
                  <c:v>308.65499999999997</c:v>
                </c:pt>
                <c:pt idx="32">
                  <c:v>308.65499999999997</c:v>
                </c:pt>
                <c:pt idx="33">
                  <c:v>308.65499999999997</c:v>
                </c:pt>
                <c:pt idx="34">
                  <c:v>268.04250000000002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CE31-6B4E-B5B1-8DD4E74A82A4}"/>
            </c:ext>
          </c:extLst>
        </c:ser>
        <c:ser>
          <c:idx val="0"/>
          <c:order val="18"/>
          <c:tx>
            <c:v> Stations</c:v>
          </c:tx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CAPEX'!$B$42:$AJ$42</c:f>
              <c:numCache>
                <c:formatCode>_(* #,##0_);_(* \(#,##0\);_(* "-"??_);_(@_)</c:formatCode>
                <c:ptCount val="35"/>
                <c:pt idx="0">
                  <c:v>37.65</c:v>
                </c:pt>
                <c:pt idx="1">
                  <c:v>47.5</c:v>
                </c:pt>
                <c:pt idx="2">
                  <c:v>142.5</c:v>
                </c:pt>
                <c:pt idx="3">
                  <c:v>142.5</c:v>
                </c:pt>
                <c:pt idx="4">
                  <c:v>123.75</c:v>
                </c:pt>
                <c:pt idx="5">
                  <c:v>0</c:v>
                </c:pt>
                <c:pt idx="6">
                  <c:v>66.5</c:v>
                </c:pt>
                <c:pt idx="7">
                  <c:v>66.5</c:v>
                </c:pt>
                <c:pt idx="8">
                  <c:v>66.5</c:v>
                </c:pt>
                <c:pt idx="9">
                  <c:v>57.75</c:v>
                </c:pt>
                <c:pt idx="10">
                  <c:v>0</c:v>
                </c:pt>
                <c:pt idx="11">
                  <c:v>104.274916</c:v>
                </c:pt>
                <c:pt idx="12">
                  <c:v>0</c:v>
                </c:pt>
                <c:pt idx="13">
                  <c:v>150.61932400000001</c:v>
                </c:pt>
                <c:pt idx="14">
                  <c:v>0</c:v>
                </c:pt>
                <c:pt idx="15">
                  <c:v>51.3</c:v>
                </c:pt>
                <c:pt idx="16">
                  <c:v>316.49999930000001</c:v>
                </c:pt>
                <c:pt idx="17">
                  <c:v>316.5</c:v>
                </c:pt>
                <c:pt idx="18">
                  <c:v>411.49999930000001</c:v>
                </c:pt>
                <c:pt idx="19">
                  <c:v>274.85526315789468</c:v>
                </c:pt>
                <c:pt idx="20">
                  <c:v>173.67</c:v>
                </c:pt>
                <c:pt idx="21">
                  <c:v>468.13249999999982</c:v>
                </c:pt>
                <c:pt idx="22">
                  <c:v>468.13249999999982</c:v>
                </c:pt>
                <c:pt idx="23">
                  <c:v>566.45749939999894</c:v>
                </c:pt>
                <c:pt idx="24">
                  <c:v>406.53611842105181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190</c:v>
                </c:pt>
                <c:pt idx="29">
                  <c:v>0</c:v>
                </c:pt>
                <c:pt idx="30">
                  <c:v>7</c:v>
                </c:pt>
                <c:pt idx="31">
                  <c:v>330</c:v>
                </c:pt>
                <c:pt idx="32">
                  <c:v>330</c:v>
                </c:pt>
                <c:pt idx="33">
                  <c:v>330</c:v>
                </c:pt>
                <c:pt idx="34">
                  <c:v>286.5789473684211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CE31-6B4E-B5B1-8DD4E74A82A4}"/>
            </c:ext>
          </c:extLst>
        </c:ser>
        <c:ser>
          <c:idx val="14"/>
          <c:order val="19"/>
          <c:tx>
            <c:v> Fleet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'T25 CAPEX'!$B$63:$AO$64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1</c:v>
                  </c:pt>
                  <c:pt idx="6">
                    <c:v>2</c:v>
                  </c:pt>
                  <c:pt idx="7">
                    <c:v>3</c:v>
                  </c:pt>
                  <c:pt idx="8">
                    <c:v>4</c:v>
                  </c:pt>
                  <c:pt idx="9">
                    <c:v>5</c:v>
                  </c:pt>
                  <c:pt idx="10">
                    <c:v>1</c:v>
                  </c:pt>
                  <c:pt idx="11">
                    <c:v>2</c:v>
                  </c:pt>
                  <c:pt idx="12">
                    <c:v>3</c:v>
                  </c:pt>
                  <c:pt idx="13">
                    <c:v>4</c:v>
                  </c:pt>
                  <c:pt idx="14">
                    <c:v>5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1</c:v>
                  </c:pt>
                  <c:pt idx="21">
                    <c:v>2</c:v>
                  </c:pt>
                  <c:pt idx="22">
                    <c:v>3</c:v>
                  </c:pt>
                  <c:pt idx="23">
                    <c:v>4</c:v>
                  </c:pt>
                  <c:pt idx="24">
                    <c:v>5</c:v>
                  </c:pt>
                  <c:pt idx="25">
                    <c:v>1</c:v>
                  </c:pt>
                  <c:pt idx="26">
                    <c:v>2</c:v>
                  </c:pt>
                  <c:pt idx="27">
                    <c:v>3</c:v>
                  </c:pt>
                  <c:pt idx="28">
                    <c:v>4</c:v>
                  </c:pt>
                  <c:pt idx="29">
                    <c:v>5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</c:lvl>
                <c:lvl>
                  <c:pt idx="0">
                    <c:v>Lakeshore West</c:v>
                  </c:pt>
                  <c:pt idx="5">
                    <c:v>Lakeshore East</c:v>
                  </c:pt>
                  <c:pt idx="10">
                    <c:v>Milton</c:v>
                  </c:pt>
                  <c:pt idx="15">
                    <c:v>Kitchener</c:v>
                  </c:pt>
                  <c:pt idx="20">
                    <c:v>Barrie</c:v>
                  </c:pt>
                  <c:pt idx="25">
                    <c:v>Richmond Hill</c:v>
                  </c:pt>
                  <c:pt idx="30">
                    <c:v>Stouffville</c:v>
                  </c:pt>
                  <c:pt idx="35">
                    <c:v>TOTAL</c:v>
                  </c:pt>
                </c:lvl>
              </c:multiLvlStrCache>
            </c:multiLvlStrRef>
          </c:cat>
          <c:val>
            <c:numRef>
              <c:f>'T25 CAPEX'!$B$56:$AJ$56</c:f>
              <c:numCache>
                <c:formatCode>_(* #,##0_);_(* \(#,##0\);_(* "-"??_);_(@_)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CE31-6B4E-B5B1-8DD4E74A82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78106872"/>
        <c:axId val="2078112568"/>
      </c:barChart>
      <c:catAx>
        <c:axId val="20781068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/>
                  <a:t>Scenario</a:t>
                </a:r>
                <a:endParaRPr lang="en-US" b="0" baseline="0"/>
              </a:p>
              <a:p>
                <a:pPr>
                  <a:defRPr b="0"/>
                </a:pPr>
                <a:r>
                  <a:rPr lang="en-US" b="0" baseline="0"/>
                  <a:t>By Corridor</a:t>
                </a:r>
                <a:endParaRPr lang="en-US" b="0"/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2078112568"/>
        <c:crosses val="autoZero"/>
        <c:auto val="1"/>
        <c:lblAlgn val="ctr"/>
        <c:lblOffset val="100"/>
        <c:noMultiLvlLbl val="0"/>
      </c:catAx>
      <c:valAx>
        <c:axId val="207811256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2014 $ Millions</a:t>
                </a:r>
              </a:p>
            </c:rich>
          </c:tx>
          <c:overlay val="0"/>
        </c:title>
        <c:numFmt formatCode="_(* #,##0_);_(* \(#,##0\);_(* &quot;-&quot;??_);_(@_)" sourceLinked="1"/>
        <c:majorTickMark val="out"/>
        <c:minorTickMark val="none"/>
        <c:tickLblPos val="nextTo"/>
        <c:crossAx val="20781068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895450568678898"/>
          <c:y val="3.0883960411500402E-2"/>
          <c:w val="0.271786235053952"/>
          <c:h val="0.8735636354069600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C4CC0-8F3A-554D-A889-4423468CD578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03CA1-218C-BD4A-88C4-178DC7AB9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62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A800EF0D-28AE-1C49-A340-FCE78F47CB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8128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E4E5120-4D32-1440-A483-F66168D6FD3A}"/>
              </a:ext>
            </a:extLst>
          </p:cNvPr>
          <p:cNvSpPr/>
          <p:nvPr userDrawn="1"/>
        </p:nvSpPr>
        <p:spPr>
          <a:xfrm>
            <a:off x="0" y="6534249"/>
            <a:ext cx="9906000" cy="325436"/>
          </a:xfrm>
          <a:prstGeom prst="rect">
            <a:avLst/>
          </a:prstGeom>
          <a:solidFill>
            <a:srgbClr val="3CB5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29BD6-0615-4F4A-B627-7591557D1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950" y="2902527"/>
            <a:ext cx="8928100" cy="2763982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40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800"/>
              </a:spcBef>
              <a:buNone/>
              <a:defRPr sz="30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6D0CA51-F42F-E94F-8B13-5FA39E35B2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950" y="1544367"/>
            <a:ext cx="2361156" cy="104940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07F1C2-9A26-40B5-9E78-9874C475E16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20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22">
          <p15:clr>
            <a:srgbClr val="FBAE40"/>
          </p15:clr>
        </p15:guide>
        <p15:guide id="2" pos="308">
          <p15:clr>
            <a:srgbClr val="FBAE40"/>
          </p15:clr>
        </p15:guide>
        <p15:guide id="3" pos="59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A1278-464B-0E44-9135-E9A30F59D1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[Title and content]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29BD6-0615-4F4A-B627-7591557D1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3C09B-3DC8-E44D-AB36-E64BEAB10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88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22" userDrawn="1">
          <p15:clr>
            <a:srgbClr val="FBAE40"/>
          </p15:clr>
        </p15:guide>
        <p15:guide id="2" pos="308" userDrawn="1">
          <p15:clr>
            <a:srgbClr val="FBAE40"/>
          </p15:clr>
        </p15:guide>
        <p15:guide id="3" pos="5932" userDrawn="1">
          <p15:clr>
            <a:srgbClr val="FBAE40"/>
          </p15:clr>
        </p15:guide>
        <p15:guide id="4" orient="horz" pos="70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A1278-464B-0E44-9135-E9A30F59D1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8950" y="190500"/>
            <a:ext cx="8928100" cy="445074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[Two content]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29BD6-0615-4F4A-B627-7591557D1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950" y="1117599"/>
            <a:ext cx="4248000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3C09B-3DC8-E44D-AB36-E64BEAB10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2F78A5A-868A-E742-A4A0-90A9EF8AF95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169050" y="1117599"/>
            <a:ext cx="4248000" cy="5108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764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22">
          <p15:clr>
            <a:srgbClr val="FBAE40"/>
          </p15:clr>
        </p15:guide>
        <p15:guide id="2" pos="308">
          <p15:clr>
            <a:srgbClr val="FBAE40"/>
          </p15:clr>
        </p15:guide>
        <p15:guide id="3" pos="5932">
          <p15:clr>
            <a:srgbClr val="FBAE40"/>
          </p15:clr>
        </p15:guide>
        <p15:guide id="4" orient="horz" pos="704">
          <p15:clr>
            <a:srgbClr val="FBAE40"/>
          </p15:clr>
        </p15:guide>
        <p15:guide id="5" pos="2984" userDrawn="1">
          <p15:clr>
            <a:srgbClr val="FBAE40"/>
          </p15:clr>
        </p15:guide>
        <p15:guide id="6" pos="325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056EB65-61BA-DD4F-948F-70223C974EDB}"/>
              </a:ext>
            </a:extLst>
          </p:cNvPr>
          <p:cNvSpPr/>
          <p:nvPr userDrawn="1"/>
        </p:nvSpPr>
        <p:spPr>
          <a:xfrm>
            <a:off x="488950" y="1117600"/>
            <a:ext cx="4402850" cy="16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A1278-464B-0E44-9135-E9A30F59D1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[CV details]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29BD6-0615-4F4A-B627-7591557D187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91286" y="1202170"/>
            <a:ext cx="3325189" cy="147753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defRPr sz="700">
                <a:solidFill>
                  <a:schemeClr val="tx1"/>
                </a:solidFill>
              </a:defRPr>
            </a:lvl1pPr>
            <a:lvl2pPr marL="72000" indent="-72000">
              <a:lnSpc>
                <a:spcPct val="90000"/>
              </a:lnSpc>
              <a:spcBef>
                <a:spcPts val="0"/>
              </a:spcBef>
              <a:defRPr sz="700" b="0">
                <a:solidFill>
                  <a:schemeClr val="tx1"/>
                </a:solidFill>
                <a:latin typeface="+mn-lt"/>
              </a:defRPr>
            </a:lvl2pPr>
            <a:lvl3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3pPr>
            <a:lvl4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4pPr>
            <a:lvl5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First {List Level} style for intro text</a:t>
            </a:r>
          </a:p>
          <a:p>
            <a:pPr lvl="1"/>
            <a:r>
              <a:rPr lang="en-GB" dirty="0"/>
              <a:t>Second {List Level} style for text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3C09B-3DC8-E44D-AB36-E64BEAB10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81C6881-C398-3B41-B11D-BE74B50BF9D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3520" y="1202170"/>
            <a:ext cx="828000" cy="93600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A65223F-D0FB-254A-B91E-5264BCF223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3520" y="2181031"/>
            <a:ext cx="828000" cy="498669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800" b="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800" b="0">
                <a:solidFill>
                  <a:schemeClr val="tx1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0">
                <a:solidFill>
                  <a:schemeClr val="tx1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8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&lt;Name&gt;</a:t>
            </a:r>
          </a:p>
          <a:p>
            <a:pPr lvl="1"/>
            <a:r>
              <a:rPr lang="en-GB" dirty="0"/>
              <a:t>Second {List Level} style for &lt;Title&gt;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2208D4-4303-D24C-9E88-CB2043CC5F49}"/>
              </a:ext>
            </a:extLst>
          </p:cNvPr>
          <p:cNvSpPr/>
          <p:nvPr userDrawn="1"/>
        </p:nvSpPr>
        <p:spPr>
          <a:xfrm>
            <a:off x="488950" y="2861888"/>
            <a:ext cx="4402850" cy="16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09317B-150F-514E-95C8-8C0002E13C4C}"/>
              </a:ext>
            </a:extLst>
          </p:cNvPr>
          <p:cNvSpPr/>
          <p:nvPr userDrawn="1"/>
        </p:nvSpPr>
        <p:spPr>
          <a:xfrm>
            <a:off x="488950" y="4606175"/>
            <a:ext cx="4402850" cy="16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86CF3B3-EC13-A04D-B339-68AA5E730BC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491286" y="2946458"/>
            <a:ext cx="3325189" cy="147753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defRPr sz="700">
                <a:solidFill>
                  <a:schemeClr val="tx1"/>
                </a:solidFill>
              </a:defRPr>
            </a:lvl1pPr>
            <a:lvl2pPr marL="72000" indent="-72000">
              <a:lnSpc>
                <a:spcPct val="90000"/>
              </a:lnSpc>
              <a:spcBef>
                <a:spcPts val="0"/>
              </a:spcBef>
              <a:defRPr sz="700" b="0">
                <a:solidFill>
                  <a:schemeClr val="tx1"/>
                </a:solidFill>
                <a:latin typeface="+mn-lt"/>
              </a:defRPr>
            </a:lvl2pPr>
            <a:lvl3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3pPr>
            <a:lvl4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4pPr>
            <a:lvl5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First {List Level} style for intro text</a:t>
            </a:r>
          </a:p>
          <a:p>
            <a:pPr lvl="1"/>
            <a:r>
              <a:rPr lang="en-GB" dirty="0"/>
              <a:t>Second {List Level} style for text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1BA7B408-A530-0345-BC7D-FD12331987D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3520" y="2946458"/>
            <a:ext cx="828000" cy="93600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889FB5D-8E59-A543-9DD8-8BCC70221F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3520" y="3925319"/>
            <a:ext cx="828000" cy="498669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800" b="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800" b="0">
                <a:solidFill>
                  <a:schemeClr val="tx1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0">
                <a:solidFill>
                  <a:schemeClr val="tx1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8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&lt;Name&gt;</a:t>
            </a:r>
          </a:p>
          <a:p>
            <a:pPr lvl="1"/>
            <a:r>
              <a:rPr lang="en-GB" dirty="0"/>
              <a:t>Second {List Level} style for &lt;Title&gt;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95255C2-4183-6240-85AD-B004C321794C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1491286" y="4686358"/>
            <a:ext cx="3325189" cy="147753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defRPr sz="700">
                <a:solidFill>
                  <a:schemeClr val="tx1"/>
                </a:solidFill>
              </a:defRPr>
            </a:lvl1pPr>
            <a:lvl2pPr marL="72000" indent="-72000">
              <a:lnSpc>
                <a:spcPct val="90000"/>
              </a:lnSpc>
              <a:spcBef>
                <a:spcPts val="0"/>
              </a:spcBef>
              <a:defRPr sz="700" b="0">
                <a:solidFill>
                  <a:schemeClr val="tx1"/>
                </a:solidFill>
                <a:latin typeface="+mn-lt"/>
              </a:defRPr>
            </a:lvl2pPr>
            <a:lvl3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3pPr>
            <a:lvl4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4pPr>
            <a:lvl5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First {List Level} style for intro text</a:t>
            </a:r>
          </a:p>
          <a:p>
            <a:pPr lvl="1"/>
            <a:r>
              <a:rPr lang="en-GB" dirty="0"/>
              <a:t>Second {List Level} style for text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3" name="Picture Placeholder 9">
            <a:extLst>
              <a:ext uri="{FF2B5EF4-FFF2-40B4-BE49-F238E27FC236}">
                <a16:creationId xmlns:a16="http://schemas.microsoft.com/office/drawing/2014/main" id="{FE429DC7-E84B-3D48-A37D-CB27730DE8E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73520" y="4686358"/>
            <a:ext cx="828000" cy="93600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612A8581-B9B7-364C-94CE-6E5080AE70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73520" y="5665219"/>
            <a:ext cx="828000" cy="498669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800" b="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800" b="0">
                <a:solidFill>
                  <a:schemeClr val="tx1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0">
                <a:solidFill>
                  <a:schemeClr val="tx1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8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&lt;Name&gt;</a:t>
            </a:r>
          </a:p>
          <a:p>
            <a:pPr lvl="1"/>
            <a:r>
              <a:rPr lang="en-GB" dirty="0"/>
              <a:t>Second {List Level} style for &lt;Title&gt;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94399B2-A56E-7F4E-9D7A-54DAFC936740}"/>
              </a:ext>
            </a:extLst>
          </p:cNvPr>
          <p:cNvSpPr/>
          <p:nvPr userDrawn="1"/>
        </p:nvSpPr>
        <p:spPr>
          <a:xfrm>
            <a:off x="5014200" y="1117600"/>
            <a:ext cx="4402850" cy="16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083C1C22-F6F9-0C48-B694-58E96992B6E0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6016536" y="1202170"/>
            <a:ext cx="3325189" cy="147753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defRPr sz="700">
                <a:solidFill>
                  <a:schemeClr val="tx1"/>
                </a:solidFill>
              </a:defRPr>
            </a:lvl1pPr>
            <a:lvl2pPr marL="72000" indent="-72000">
              <a:lnSpc>
                <a:spcPct val="90000"/>
              </a:lnSpc>
              <a:spcBef>
                <a:spcPts val="0"/>
              </a:spcBef>
              <a:defRPr sz="700" b="0">
                <a:solidFill>
                  <a:schemeClr val="tx1"/>
                </a:solidFill>
                <a:latin typeface="+mn-lt"/>
              </a:defRPr>
            </a:lvl2pPr>
            <a:lvl3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3pPr>
            <a:lvl4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4pPr>
            <a:lvl5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First {List Level} style for intro text</a:t>
            </a:r>
          </a:p>
          <a:p>
            <a:pPr lvl="1"/>
            <a:r>
              <a:rPr lang="en-GB" dirty="0"/>
              <a:t>Second {List Level} style for text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0" name="Picture Placeholder 9">
            <a:extLst>
              <a:ext uri="{FF2B5EF4-FFF2-40B4-BE49-F238E27FC236}">
                <a16:creationId xmlns:a16="http://schemas.microsoft.com/office/drawing/2014/main" id="{C01BA45F-A177-B54A-99BB-10FCFC80AD3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098770" y="1202170"/>
            <a:ext cx="828000" cy="93600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1" name="Text Placeholder 11">
            <a:extLst>
              <a:ext uri="{FF2B5EF4-FFF2-40B4-BE49-F238E27FC236}">
                <a16:creationId xmlns:a16="http://schemas.microsoft.com/office/drawing/2014/main" id="{919AAB74-CD8D-A540-9FF1-712F0D98D6E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98770" y="2181031"/>
            <a:ext cx="828000" cy="498669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800" b="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800" b="0">
                <a:solidFill>
                  <a:schemeClr val="tx1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0">
                <a:solidFill>
                  <a:schemeClr val="tx1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8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&lt;Name&gt;</a:t>
            </a:r>
          </a:p>
          <a:p>
            <a:pPr lvl="1"/>
            <a:r>
              <a:rPr lang="en-GB" dirty="0"/>
              <a:t>Second {List Level} style for &lt;Title&gt;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DBA407-08C8-AB4F-8089-6FFEC9A354C1}"/>
              </a:ext>
            </a:extLst>
          </p:cNvPr>
          <p:cNvSpPr/>
          <p:nvPr userDrawn="1"/>
        </p:nvSpPr>
        <p:spPr>
          <a:xfrm>
            <a:off x="5014200" y="2861888"/>
            <a:ext cx="4402850" cy="16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43EBECB-31BF-9B48-91FA-DC36C52A03B0}"/>
              </a:ext>
            </a:extLst>
          </p:cNvPr>
          <p:cNvSpPr/>
          <p:nvPr userDrawn="1"/>
        </p:nvSpPr>
        <p:spPr>
          <a:xfrm>
            <a:off x="5014200" y="4606175"/>
            <a:ext cx="4402850" cy="16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B321F4CB-FEAF-5042-8E7F-6DC10DD827D2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6016536" y="2946458"/>
            <a:ext cx="3325189" cy="147753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defRPr sz="700">
                <a:solidFill>
                  <a:schemeClr val="tx1"/>
                </a:solidFill>
              </a:defRPr>
            </a:lvl1pPr>
            <a:lvl2pPr marL="72000" indent="-72000">
              <a:lnSpc>
                <a:spcPct val="90000"/>
              </a:lnSpc>
              <a:spcBef>
                <a:spcPts val="0"/>
              </a:spcBef>
              <a:defRPr sz="700" b="0">
                <a:solidFill>
                  <a:schemeClr val="tx1"/>
                </a:solidFill>
                <a:latin typeface="+mn-lt"/>
              </a:defRPr>
            </a:lvl2pPr>
            <a:lvl3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3pPr>
            <a:lvl4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4pPr>
            <a:lvl5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First {List Level} style for intro text</a:t>
            </a:r>
          </a:p>
          <a:p>
            <a:pPr lvl="1"/>
            <a:r>
              <a:rPr lang="en-GB" dirty="0"/>
              <a:t>Second {List Level} style for text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5" name="Picture Placeholder 9">
            <a:extLst>
              <a:ext uri="{FF2B5EF4-FFF2-40B4-BE49-F238E27FC236}">
                <a16:creationId xmlns:a16="http://schemas.microsoft.com/office/drawing/2014/main" id="{73C1E227-FEF9-5C47-9E32-1FEC109E637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098770" y="2946458"/>
            <a:ext cx="828000" cy="93600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CC01BD90-048E-6842-92B1-ED4874FA954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98770" y="3925319"/>
            <a:ext cx="828000" cy="498669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800" b="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800" b="0">
                <a:solidFill>
                  <a:schemeClr val="tx1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0">
                <a:solidFill>
                  <a:schemeClr val="tx1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8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&lt;Name&gt;</a:t>
            </a:r>
          </a:p>
          <a:p>
            <a:pPr lvl="1"/>
            <a:r>
              <a:rPr lang="en-GB" dirty="0"/>
              <a:t>Second {List Level} style for &lt;Title&gt;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70A191C3-5EC4-9C49-A9AD-93D7190547A0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6016536" y="4686358"/>
            <a:ext cx="3325189" cy="147753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defRPr sz="700">
                <a:solidFill>
                  <a:schemeClr val="tx1"/>
                </a:solidFill>
              </a:defRPr>
            </a:lvl1pPr>
            <a:lvl2pPr marL="72000" indent="-72000">
              <a:lnSpc>
                <a:spcPct val="90000"/>
              </a:lnSpc>
              <a:spcBef>
                <a:spcPts val="0"/>
              </a:spcBef>
              <a:defRPr sz="700" b="0">
                <a:solidFill>
                  <a:schemeClr val="tx1"/>
                </a:solidFill>
                <a:latin typeface="+mn-lt"/>
              </a:defRPr>
            </a:lvl2pPr>
            <a:lvl3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3pPr>
            <a:lvl4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4pPr>
            <a:lvl5pPr marL="72000" indent="-720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00" b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First {List Level} style for intro text</a:t>
            </a:r>
          </a:p>
          <a:p>
            <a:pPr lvl="1"/>
            <a:r>
              <a:rPr lang="en-GB" dirty="0"/>
              <a:t>Second {List Level} style for text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8" name="Picture Placeholder 9">
            <a:extLst>
              <a:ext uri="{FF2B5EF4-FFF2-40B4-BE49-F238E27FC236}">
                <a16:creationId xmlns:a16="http://schemas.microsoft.com/office/drawing/2014/main" id="{FD5150A3-B8C2-AB4B-8E56-74185155AC9F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098770" y="4686358"/>
            <a:ext cx="828000" cy="936000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9" name="Text Placeholder 11">
            <a:extLst>
              <a:ext uri="{FF2B5EF4-FFF2-40B4-BE49-F238E27FC236}">
                <a16:creationId xmlns:a16="http://schemas.microsoft.com/office/drawing/2014/main" id="{95ABE089-6D3B-FA48-AFCB-9248204BBFC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098770" y="5665219"/>
            <a:ext cx="828000" cy="498669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800" b="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800" b="0">
                <a:solidFill>
                  <a:schemeClr val="tx1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0">
                <a:solidFill>
                  <a:schemeClr val="tx1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8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&lt;Name&gt;</a:t>
            </a:r>
          </a:p>
          <a:p>
            <a:pPr lvl="1"/>
            <a:r>
              <a:rPr lang="en-GB" dirty="0"/>
              <a:t>Second {List Level} style for &lt;Title&gt;</a:t>
            </a:r>
          </a:p>
        </p:txBody>
      </p:sp>
    </p:spTree>
    <p:extLst>
      <p:ext uri="{BB962C8B-B14F-4D97-AF65-F5344CB8AC3E}">
        <p14:creationId xmlns:p14="http://schemas.microsoft.com/office/powerpoint/2010/main" val="325907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22">
          <p15:clr>
            <a:srgbClr val="FBAE40"/>
          </p15:clr>
        </p15:guide>
        <p15:guide id="2" pos="308">
          <p15:clr>
            <a:srgbClr val="FBAE40"/>
          </p15:clr>
        </p15:guide>
        <p15:guide id="3" pos="5932">
          <p15:clr>
            <a:srgbClr val="FBAE40"/>
          </p15:clr>
        </p15:guide>
        <p15:guide id="4" orient="horz" pos="70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A1278-464B-0E44-9135-E9A30F59D1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[Title only]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3C09B-3DC8-E44D-AB36-E64BEAB10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36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22">
          <p15:clr>
            <a:srgbClr val="FBAE40"/>
          </p15:clr>
        </p15:guide>
        <p15:guide id="2" pos="308">
          <p15:clr>
            <a:srgbClr val="FBAE40"/>
          </p15:clr>
        </p15:guide>
        <p15:guide id="3" pos="5932">
          <p15:clr>
            <a:srgbClr val="FBAE40"/>
          </p15:clr>
        </p15:guide>
        <p15:guide id="4" orient="horz" pos="70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716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22">
          <p15:clr>
            <a:srgbClr val="FBAE40"/>
          </p15:clr>
        </p15:guide>
        <p15:guide id="2" pos="308">
          <p15:clr>
            <a:srgbClr val="FBAE40"/>
          </p15:clr>
        </p15:guide>
        <p15:guide id="3" pos="5932">
          <p15:clr>
            <a:srgbClr val="FBAE40"/>
          </p15:clr>
        </p15:guide>
        <p15:guide id="4" orient="horz" pos="7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49"/>
            <a:ext cx="8915400" cy="77787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95300" y="1412777"/>
            <a:ext cx="8915400" cy="4713388"/>
          </a:xfrm>
        </p:spPr>
        <p:txBody>
          <a:bodyPr/>
          <a:lstStyle/>
          <a:p>
            <a:pPr lvl="0"/>
            <a:r>
              <a:rPr lang="en-GB" noProof="0" dirty="0"/>
              <a:t>Click icon to add table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87500" y="6453190"/>
            <a:ext cx="89310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70" rIns="0" bIns="45670" numCol="1" anchor="t" anchorCtr="0" compatLnSpc="1">
            <a:prstTxWarp prst="textNoShape">
              <a:avLst/>
            </a:prstTxWarp>
          </a:bodyPr>
          <a:lstStyle>
            <a:lvl1pPr>
              <a:defRPr sz="900" dirty="0" smtClean="0">
                <a:solidFill>
                  <a:schemeClr val="bg1"/>
                </a:solidFill>
                <a:latin typeface="Calibri"/>
                <a:ea typeface="宋体" charset="0"/>
                <a:cs typeface="Calibri"/>
              </a:defRPr>
            </a:lvl1pPr>
          </a:lstStyle>
          <a:p>
            <a:pPr>
              <a:defRPr/>
            </a:pP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3451690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7515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2"/>
            <a:ext cx="437515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87500" y="6453190"/>
            <a:ext cx="89310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70" rIns="0" bIns="45670" numCol="1" anchor="t" anchorCtr="0" compatLnSpc="1">
            <a:prstTxWarp prst="textNoShape">
              <a:avLst/>
            </a:prstTxWarp>
          </a:bodyPr>
          <a:lstStyle>
            <a:lvl1pPr>
              <a:defRPr sz="900" dirty="0" smtClean="0">
                <a:solidFill>
                  <a:schemeClr val="bg1"/>
                </a:solidFill>
                <a:latin typeface="Calibri"/>
                <a:ea typeface="宋体" charset="0"/>
                <a:cs typeface="Calibri"/>
              </a:defRPr>
            </a:lvl1pPr>
          </a:lstStyle>
          <a:p>
            <a:pPr>
              <a:defRPr/>
            </a:pP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1862995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3F0453F-266F-904B-9B5F-013E1B72576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8128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918C438-E819-4A44-9F98-B59F9B8E7ADE}"/>
              </a:ext>
            </a:extLst>
          </p:cNvPr>
          <p:cNvSpPr/>
          <p:nvPr userDrawn="1"/>
        </p:nvSpPr>
        <p:spPr>
          <a:xfrm>
            <a:off x="0" y="6534249"/>
            <a:ext cx="9906000" cy="325436"/>
          </a:xfrm>
          <a:prstGeom prst="rect">
            <a:avLst/>
          </a:prstGeom>
          <a:solidFill>
            <a:srgbClr val="3CB5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90AB85-FC18-F24B-ABEB-C04AB13DA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0" y="190500"/>
            <a:ext cx="8928100" cy="445074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95033C-85CD-D74D-9F0D-AEC206690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8950" y="1117599"/>
            <a:ext cx="8928100" cy="51085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First {List Level} style for heading</a:t>
            </a:r>
          </a:p>
          <a:p>
            <a:pPr lvl="1"/>
            <a:r>
              <a:rPr lang="en-GB" dirty="0"/>
              <a:t>Second {List Level} style for text</a:t>
            </a:r>
          </a:p>
          <a:p>
            <a:pPr lvl="2"/>
            <a:r>
              <a:rPr lang="en-GB" dirty="0"/>
              <a:t>Third {List Level} style for text</a:t>
            </a:r>
          </a:p>
          <a:p>
            <a:pPr lvl="3"/>
            <a:r>
              <a:rPr lang="en-GB" dirty="0"/>
              <a:t>Fourth {List Level} style for heading</a:t>
            </a:r>
          </a:p>
          <a:p>
            <a:pPr lvl="4"/>
            <a:r>
              <a:rPr lang="en-GB" dirty="0"/>
              <a:t>Fifth {List Level} style for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5543A-0701-7B48-86C8-1456AE6BB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8950" y="6606600"/>
            <a:ext cx="291148" cy="2153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fld id="{6FACD1DB-BE58-5B4D-AE4C-90BB2336770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66E51E6-1DD2-9945-A785-F93211B3AB08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1473" y="6590914"/>
            <a:ext cx="264652" cy="215372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7B3E08-F198-4593-81D5-0E6040AFB9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9391" y="653891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89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2" r:id="rId3"/>
    <p:sldLayoutId id="2147483654" r:id="rId4"/>
    <p:sldLayoutId id="2147483653" r:id="rId5"/>
    <p:sldLayoutId id="2147483655" r:id="rId6"/>
    <p:sldLayoutId id="2147483656" r:id="rId7"/>
    <p:sldLayoutId id="2147483657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400" b="1" i="0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None/>
        <a:defRPr sz="1800" b="1" i="0" kern="1200">
          <a:solidFill>
            <a:schemeClr val="accent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180000" indent="-180000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90000"/>
        </a:lnSpc>
        <a:spcBef>
          <a:spcPts val="1100"/>
        </a:spcBef>
        <a:buFont typeface="System Font Regular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1600"/>
        </a:spcBef>
        <a:buFont typeface="System Font Regular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180000" indent="-180000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08" userDrawn="1">
          <p15:clr>
            <a:srgbClr val="F26B43"/>
          </p15:clr>
        </p15:guide>
        <p15:guide id="4" pos="5932" userDrawn="1">
          <p15:clr>
            <a:srgbClr val="F26B43"/>
          </p15:clr>
        </p15:guide>
        <p15:guide id="5" orient="horz" pos="392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ptis.org/" TargetMode="External"/><Relationship Id="rId2" Type="http://schemas.openxmlformats.org/officeDocument/2006/relationships/hyperlink" Target="http://www.metrolinx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mazon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10B219-D7F7-4A36-AE94-BD035D95D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/>
              <a:t>Using Business Case Methods to improve rail projects</a:t>
            </a:r>
          </a:p>
          <a:p>
            <a:endParaRPr lang="en-US" dirty="0"/>
          </a:p>
          <a:p>
            <a:r>
              <a:rPr lang="en-US" dirty="0"/>
              <a:t>July 12, 2020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FF4D14-08D4-4EA2-96A6-1BBC559A1D4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65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16BE-C345-497B-9FB7-BCCCFD154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DFCB4BD-977D-4D30-9E71-B7DD7567EC01}"/>
              </a:ext>
            </a:extLst>
          </p:cNvPr>
          <p:cNvGrpSpPr/>
          <p:nvPr/>
        </p:nvGrpSpPr>
        <p:grpSpPr>
          <a:xfrm>
            <a:off x="497400" y="1670410"/>
            <a:ext cx="6267603" cy="660836"/>
            <a:chOff x="497400" y="1824849"/>
            <a:chExt cx="6267603" cy="66083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AB4354A-57AA-4BB2-A0AE-4A47FCCF73D9}"/>
                </a:ext>
              </a:extLst>
            </p:cNvPr>
            <p:cNvSpPr/>
            <p:nvPr/>
          </p:nvSpPr>
          <p:spPr>
            <a:xfrm>
              <a:off x="827817" y="1824849"/>
              <a:ext cx="5937186" cy="660836"/>
            </a:xfrm>
            <a:custGeom>
              <a:avLst/>
              <a:gdLst>
                <a:gd name="connsiteX0" fmla="*/ 0 w 5937186"/>
                <a:gd name="connsiteY0" fmla="*/ 0 h 660834"/>
                <a:gd name="connsiteX1" fmla="*/ 5606769 w 5937186"/>
                <a:gd name="connsiteY1" fmla="*/ 0 h 660834"/>
                <a:gd name="connsiteX2" fmla="*/ 5937186 w 5937186"/>
                <a:gd name="connsiteY2" fmla="*/ 330417 h 660834"/>
                <a:gd name="connsiteX3" fmla="*/ 5606769 w 5937186"/>
                <a:gd name="connsiteY3" fmla="*/ 660834 h 660834"/>
                <a:gd name="connsiteX4" fmla="*/ 0 w 5937186"/>
                <a:gd name="connsiteY4" fmla="*/ 660834 h 660834"/>
                <a:gd name="connsiteX5" fmla="*/ 0 w 5937186"/>
                <a:gd name="connsiteY5" fmla="*/ 0 h 6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7186" h="660834">
                  <a:moveTo>
                    <a:pt x="5937186" y="660833"/>
                  </a:moveTo>
                  <a:lnTo>
                    <a:pt x="330417" y="660833"/>
                  </a:lnTo>
                  <a:lnTo>
                    <a:pt x="0" y="330417"/>
                  </a:lnTo>
                  <a:lnTo>
                    <a:pt x="330417" y="1"/>
                  </a:lnTo>
                  <a:lnTo>
                    <a:pt x="5937186" y="1"/>
                  </a:lnTo>
                  <a:lnTo>
                    <a:pt x="5937186" y="660833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6618" tIns="80011" rIns="149352" bIns="80011" numCol="1" spcCol="1270" anchor="ctr" anchorCtr="0">
              <a:noAutofit/>
            </a:bodyPr>
            <a:lstStyle/>
            <a:p>
              <a:pPr marL="0" lvl="0" indent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i="0" kern="1200">
                  <a:solidFill>
                    <a:schemeClr val="tx1"/>
                  </a:solidFill>
                </a:rPr>
                <a:t>My Background</a:t>
              </a:r>
              <a:endParaRPr lang="en-GB" sz="2100" kern="1200">
                <a:solidFill>
                  <a:schemeClr val="tx1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F5DCFBF-83DC-4C6A-B609-3E7750760994}"/>
                </a:ext>
              </a:extLst>
            </p:cNvPr>
            <p:cNvSpPr/>
            <p:nvPr/>
          </p:nvSpPr>
          <p:spPr>
            <a:xfrm>
              <a:off x="497400" y="1824850"/>
              <a:ext cx="660834" cy="660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5D82A2E-C791-4525-8A53-DDCAD7C76CAD}"/>
              </a:ext>
            </a:extLst>
          </p:cNvPr>
          <p:cNvGrpSpPr/>
          <p:nvPr/>
        </p:nvGrpSpPr>
        <p:grpSpPr>
          <a:xfrm>
            <a:off x="497400" y="2749271"/>
            <a:ext cx="6267603" cy="660836"/>
            <a:chOff x="497400" y="2799714"/>
            <a:chExt cx="6267603" cy="660836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F2B1BEF-AE6E-4DD4-B2ED-4E9C18527560}"/>
                </a:ext>
              </a:extLst>
            </p:cNvPr>
            <p:cNvSpPr/>
            <p:nvPr/>
          </p:nvSpPr>
          <p:spPr>
            <a:xfrm>
              <a:off x="827817" y="2799714"/>
              <a:ext cx="5937186" cy="660836"/>
            </a:xfrm>
            <a:custGeom>
              <a:avLst/>
              <a:gdLst>
                <a:gd name="connsiteX0" fmla="*/ 0 w 5937186"/>
                <a:gd name="connsiteY0" fmla="*/ 0 h 660834"/>
                <a:gd name="connsiteX1" fmla="*/ 5606769 w 5937186"/>
                <a:gd name="connsiteY1" fmla="*/ 0 h 660834"/>
                <a:gd name="connsiteX2" fmla="*/ 5937186 w 5937186"/>
                <a:gd name="connsiteY2" fmla="*/ 330417 h 660834"/>
                <a:gd name="connsiteX3" fmla="*/ 5606769 w 5937186"/>
                <a:gd name="connsiteY3" fmla="*/ 660834 h 660834"/>
                <a:gd name="connsiteX4" fmla="*/ 0 w 5937186"/>
                <a:gd name="connsiteY4" fmla="*/ 660834 h 660834"/>
                <a:gd name="connsiteX5" fmla="*/ 0 w 5937186"/>
                <a:gd name="connsiteY5" fmla="*/ 0 h 6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7186" h="660834">
                  <a:moveTo>
                    <a:pt x="5937186" y="660833"/>
                  </a:moveTo>
                  <a:lnTo>
                    <a:pt x="330417" y="660833"/>
                  </a:lnTo>
                  <a:lnTo>
                    <a:pt x="0" y="330417"/>
                  </a:lnTo>
                  <a:lnTo>
                    <a:pt x="330417" y="1"/>
                  </a:lnTo>
                  <a:lnTo>
                    <a:pt x="5937186" y="1"/>
                  </a:lnTo>
                  <a:lnTo>
                    <a:pt x="5937186" y="66083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6618" tIns="80011" rIns="149352" bIns="80011" numCol="1" spcCol="1270" anchor="ctr" anchorCtr="0">
              <a:noAutofit/>
            </a:bodyPr>
            <a:lstStyle/>
            <a:p>
              <a:pPr marL="0" lvl="0" indent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i="0" kern="1200" dirty="0">
                  <a:solidFill>
                    <a:schemeClr val="tx1"/>
                  </a:solidFill>
                </a:rPr>
                <a:t>Why Business Planning Matters – UK Experience</a:t>
              </a:r>
              <a:endParaRPr lang="en-GB" sz="21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8BE01C2-40B8-42D2-9520-6BACB092B0F6}"/>
                </a:ext>
              </a:extLst>
            </p:cNvPr>
            <p:cNvSpPr/>
            <p:nvPr/>
          </p:nvSpPr>
          <p:spPr>
            <a:xfrm>
              <a:off x="497400" y="2799715"/>
              <a:ext cx="660834" cy="660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72865B1-4C26-4D25-82AF-B58B790EAC88}"/>
              </a:ext>
            </a:extLst>
          </p:cNvPr>
          <p:cNvGrpSpPr/>
          <p:nvPr/>
        </p:nvGrpSpPr>
        <p:grpSpPr>
          <a:xfrm>
            <a:off x="497400" y="3828132"/>
            <a:ext cx="6267603" cy="660835"/>
            <a:chOff x="497400" y="3774579"/>
            <a:chExt cx="6267603" cy="660835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E8966CC-0742-44E4-AC2C-40527585E96C}"/>
                </a:ext>
              </a:extLst>
            </p:cNvPr>
            <p:cNvSpPr/>
            <p:nvPr/>
          </p:nvSpPr>
          <p:spPr>
            <a:xfrm>
              <a:off x="827817" y="3774579"/>
              <a:ext cx="5937186" cy="660835"/>
            </a:xfrm>
            <a:custGeom>
              <a:avLst/>
              <a:gdLst>
                <a:gd name="connsiteX0" fmla="*/ 0 w 5937186"/>
                <a:gd name="connsiteY0" fmla="*/ 0 h 660834"/>
                <a:gd name="connsiteX1" fmla="*/ 5606769 w 5937186"/>
                <a:gd name="connsiteY1" fmla="*/ 0 h 660834"/>
                <a:gd name="connsiteX2" fmla="*/ 5937186 w 5937186"/>
                <a:gd name="connsiteY2" fmla="*/ 330417 h 660834"/>
                <a:gd name="connsiteX3" fmla="*/ 5606769 w 5937186"/>
                <a:gd name="connsiteY3" fmla="*/ 660834 h 660834"/>
                <a:gd name="connsiteX4" fmla="*/ 0 w 5937186"/>
                <a:gd name="connsiteY4" fmla="*/ 660834 h 660834"/>
                <a:gd name="connsiteX5" fmla="*/ 0 w 5937186"/>
                <a:gd name="connsiteY5" fmla="*/ 0 h 6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7186" h="660834">
                  <a:moveTo>
                    <a:pt x="5937186" y="660833"/>
                  </a:moveTo>
                  <a:lnTo>
                    <a:pt x="330417" y="660833"/>
                  </a:lnTo>
                  <a:lnTo>
                    <a:pt x="0" y="330417"/>
                  </a:lnTo>
                  <a:lnTo>
                    <a:pt x="330417" y="1"/>
                  </a:lnTo>
                  <a:lnTo>
                    <a:pt x="5937186" y="1"/>
                  </a:lnTo>
                  <a:lnTo>
                    <a:pt x="5937186" y="66083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6618" tIns="80011" rIns="149352" bIns="80010" numCol="1" spcCol="1270" anchor="ctr" anchorCtr="0">
              <a:noAutofit/>
            </a:bodyPr>
            <a:lstStyle/>
            <a:p>
              <a:pPr marL="0" lvl="0" indent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i="0" kern="1200" dirty="0">
                  <a:solidFill>
                    <a:schemeClr val="tx1"/>
                  </a:solidFill>
                </a:rPr>
                <a:t>Toronto GO Expansion</a:t>
              </a:r>
              <a:endParaRPr lang="en-GB" sz="21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7585C13-C63E-47F0-862B-4D8D79961894}"/>
                </a:ext>
              </a:extLst>
            </p:cNvPr>
            <p:cNvSpPr/>
            <p:nvPr/>
          </p:nvSpPr>
          <p:spPr>
            <a:xfrm>
              <a:off x="497400" y="3774580"/>
              <a:ext cx="660834" cy="660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78C1321-B5F3-4A0D-A270-9E3FDA692839}"/>
              </a:ext>
            </a:extLst>
          </p:cNvPr>
          <p:cNvGrpSpPr/>
          <p:nvPr/>
        </p:nvGrpSpPr>
        <p:grpSpPr>
          <a:xfrm>
            <a:off x="497400" y="4906991"/>
            <a:ext cx="6267603" cy="660835"/>
            <a:chOff x="497400" y="4749442"/>
            <a:chExt cx="6267603" cy="660835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A93603D-3404-4996-8AC0-5C9039D91C20}"/>
                </a:ext>
              </a:extLst>
            </p:cNvPr>
            <p:cNvSpPr/>
            <p:nvPr/>
          </p:nvSpPr>
          <p:spPr>
            <a:xfrm>
              <a:off x="827817" y="4749442"/>
              <a:ext cx="5937186" cy="660835"/>
            </a:xfrm>
            <a:custGeom>
              <a:avLst/>
              <a:gdLst>
                <a:gd name="connsiteX0" fmla="*/ 0 w 5937186"/>
                <a:gd name="connsiteY0" fmla="*/ 0 h 660834"/>
                <a:gd name="connsiteX1" fmla="*/ 5606769 w 5937186"/>
                <a:gd name="connsiteY1" fmla="*/ 0 h 660834"/>
                <a:gd name="connsiteX2" fmla="*/ 5937186 w 5937186"/>
                <a:gd name="connsiteY2" fmla="*/ 330417 h 660834"/>
                <a:gd name="connsiteX3" fmla="*/ 5606769 w 5937186"/>
                <a:gd name="connsiteY3" fmla="*/ 660834 h 660834"/>
                <a:gd name="connsiteX4" fmla="*/ 0 w 5937186"/>
                <a:gd name="connsiteY4" fmla="*/ 660834 h 660834"/>
                <a:gd name="connsiteX5" fmla="*/ 0 w 5937186"/>
                <a:gd name="connsiteY5" fmla="*/ 0 h 6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7186" h="660834">
                  <a:moveTo>
                    <a:pt x="5937186" y="660833"/>
                  </a:moveTo>
                  <a:lnTo>
                    <a:pt x="330417" y="660833"/>
                  </a:lnTo>
                  <a:lnTo>
                    <a:pt x="0" y="330417"/>
                  </a:lnTo>
                  <a:lnTo>
                    <a:pt x="330417" y="1"/>
                  </a:lnTo>
                  <a:lnTo>
                    <a:pt x="5937186" y="1"/>
                  </a:lnTo>
                  <a:lnTo>
                    <a:pt x="5937186" y="66083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6618" tIns="80011" rIns="149352" bIns="80010" numCol="1" spcCol="1270" anchor="ctr" anchorCtr="0">
              <a:noAutofit/>
            </a:bodyPr>
            <a:lstStyle/>
            <a:p>
              <a:pPr marL="0" lvl="0" indent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i="0" kern="1200" dirty="0">
                  <a:solidFill>
                    <a:schemeClr val="tx1"/>
                  </a:solidFill>
                </a:rPr>
                <a:t>Relevance to US Cities</a:t>
              </a:r>
              <a:endParaRPr lang="en-GB" sz="21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429DAC8-EE00-4B3F-AF64-E8E32C5D6147}"/>
                </a:ext>
              </a:extLst>
            </p:cNvPr>
            <p:cNvSpPr/>
            <p:nvPr/>
          </p:nvSpPr>
          <p:spPr>
            <a:xfrm>
              <a:off x="497400" y="4749443"/>
              <a:ext cx="660834" cy="660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8F7B6-B3C6-4C29-BA55-ECCD1625A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69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A9DA9-1AB3-44A4-AEAF-D3BDBA55B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dirty="0">
                <a:solidFill>
                  <a:schemeClr val="bg1"/>
                </a:solidFill>
              </a:rPr>
              <a:t>Experience in Canada, USA, UK, Germany, Australia, Nigeria…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949" y="1117599"/>
            <a:ext cx="5212055" cy="5108575"/>
          </a:xfrm>
        </p:spPr>
        <p:txBody>
          <a:bodyPr numCol="2" spcCol="144000">
            <a:normAutofit fontScale="92500"/>
          </a:bodyPr>
          <a:lstStyle/>
          <a:p>
            <a:r>
              <a:rPr lang="en-US" sz="1400" dirty="0"/>
              <a:t>Toronto native; 1981 Harvard Kennedy School; internship UMTA (FTA)</a:t>
            </a:r>
          </a:p>
          <a:p>
            <a:r>
              <a:rPr lang="en-US" sz="1400" dirty="0"/>
              <a:t>1981 – 1983 Vancouver Skytrain – Design Coordinator</a:t>
            </a:r>
          </a:p>
          <a:p>
            <a:r>
              <a:rPr lang="en-US" sz="1400" dirty="0"/>
              <a:t>1983 – 1986 UTDC (Bombardier) International Business Development</a:t>
            </a:r>
          </a:p>
          <a:p>
            <a:r>
              <a:rPr lang="en-US" sz="1400" dirty="0"/>
              <a:t>1986 – 1988 Honolulu Rapid Transit – Chief Planner</a:t>
            </a:r>
          </a:p>
          <a:p>
            <a:r>
              <a:rPr lang="en-US" sz="1400" dirty="0"/>
              <a:t>1988 – 1992 London Canary Wharf – (Jubilee Line, Docklands Light Railway)</a:t>
            </a:r>
          </a:p>
          <a:p>
            <a:r>
              <a:rPr lang="en-US" sz="1400" dirty="0"/>
              <a:t>1992 – 1996 UK Channel Tunnel Rail Link (High Speed 1)</a:t>
            </a:r>
          </a:p>
          <a:p>
            <a:r>
              <a:rPr lang="en-US" sz="1400" dirty="0"/>
              <a:t>1994 – 2003 UK rail privatization; GB Railways, Anglia Intercity, Hull Trains</a:t>
            </a:r>
          </a:p>
          <a:p>
            <a:r>
              <a:rPr lang="en-US" sz="1400" dirty="0"/>
              <a:t>1999 – 2001 Australia transit privatization; Great Southern Railway</a:t>
            </a:r>
          </a:p>
          <a:p>
            <a:r>
              <a:rPr lang="en-US" sz="1400" dirty="0"/>
              <a:t>1999 – 2007 GB </a:t>
            </a:r>
            <a:r>
              <a:rPr lang="en-US" sz="1400" dirty="0" err="1"/>
              <a:t>Railfreight</a:t>
            </a:r>
            <a:r>
              <a:rPr lang="en-US" sz="1400" dirty="0"/>
              <a:t>, UK</a:t>
            </a:r>
          </a:p>
          <a:p>
            <a:r>
              <a:rPr lang="en-US" sz="1400" dirty="0"/>
              <a:t>2003 – 2008 Germany bus and rail competitive tendering</a:t>
            </a:r>
          </a:p>
          <a:p>
            <a:r>
              <a:rPr lang="en-US" sz="1400" dirty="0"/>
              <a:t>2008 – 2014 Lagos Blue Line (Metro)</a:t>
            </a:r>
          </a:p>
          <a:p>
            <a:r>
              <a:rPr lang="en-US" sz="1400" dirty="0"/>
              <a:t>2008 – 2012 Germany Hamburg Cologne Express</a:t>
            </a:r>
          </a:p>
          <a:p>
            <a:r>
              <a:rPr lang="en-US" sz="1400" dirty="0"/>
              <a:t>2012 – Canada VIA Rail High Speed </a:t>
            </a:r>
          </a:p>
          <a:p>
            <a:r>
              <a:rPr lang="en-US" sz="1400" dirty="0"/>
              <a:t>2012 – Toronto NEPTIS report</a:t>
            </a:r>
          </a:p>
          <a:p>
            <a:r>
              <a:rPr lang="en-US" sz="1400" dirty="0"/>
              <a:t>2013 – Toronto GO Regional Express Rail – GO Expansion – ongoing</a:t>
            </a:r>
          </a:p>
          <a:p>
            <a:r>
              <a:rPr lang="en-US" sz="1400" dirty="0"/>
              <a:t>2016 – CHSRA Business Plan review</a:t>
            </a:r>
          </a:p>
          <a:p>
            <a:r>
              <a:rPr lang="en-US" sz="1400" dirty="0"/>
              <a:t>2017 – Caltrain Business Plan development - ongoing</a:t>
            </a:r>
          </a:p>
          <a:p>
            <a:r>
              <a:rPr lang="en-US" sz="1400" dirty="0"/>
              <a:t>2018 – Toronto Subways expansion – Strategy and Challenge - ongoing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CDCD2C-F57F-6843-BFB5-B823488590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6352" y="1714500"/>
            <a:ext cx="2425987" cy="3429000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FB4AF83-0AB6-4F24-B95F-1A03C80E8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87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A1430-0604-C944-9AF4-D87DE41E8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Vancouver Skytrain – Automated Metro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D358C-74E6-9D4C-9063-67485D067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ACD1DB-BE58-5B4D-AE4C-90BB23367701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337980-F1C8-DB43-A921-AE69B73D5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554" y="1234747"/>
            <a:ext cx="6504893" cy="490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1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3F695-8CC1-D94C-B28B-17B5F19E8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London Canary Wharf – Automated Metro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B97565-C97B-9641-BD60-2EF24AC79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ACD1DB-BE58-5B4D-AE4C-90BB23367701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6BDAB9-AB5E-C942-9345-AB2DB8D7DC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8837" y="2924945"/>
            <a:ext cx="4805260" cy="34563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DC12B8-A48E-1B4B-BCC1-E24F1C83727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1171722"/>
            <a:ext cx="3958706" cy="247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4264-0B98-0E42-81B7-8C042F127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 Tunnel Rail Link (High Speed 1) and St </a:t>
            </a:r>
            <a:r>
              <a:rPr lang="en-US" dirty="0" err="1"/>
              <a:t>Pancras</a:t>
            </a:r>
            <a:r>
              <a:rPr lang="en-US" dirty="0"/>
              <a:t> Station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914560-9DA9-264B-99EF-1D8FAFD9DF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2904" y="1283711"/>
            <a:ext cx="6300192" cy="472514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B677F-8797-4380-98F7-6683DD7FE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77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BB394-1815-9248-A273-66C8C24D8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Railway Metropolis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352416-C6BC-404B-A88E-4417E6DFA1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00" b="6600"/>
          <a:stretch/>
        </p:blipFill>
        <p:spPr>
          <a:xfrm>
            <a:off x="1517989" y="1437239"/>
            <a:ext cx="6870023" cy="447241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787F89-C22C-48B3-B651-1029FBBC5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91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F40EEE-D260-A64D-8B96-88B03A4F0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30" y="248169"/>
            <a:ext cx="7488621" cy="34032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F65F56-8C35-6348-B5D4-05C338918B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6656" y="3103179"/>
            <a:ext cx="3308430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0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/>
              <a:t>Partner in FCP which supports “all </a:t>
            </a:r>
            <a:r>
              <a:rPr lang="en-US" dirty="0"/>
              <a:t>sides</a:t>
            </a:r>
            <a:r>
              <a:rPr lang="en-US" b="1" dirty="0"/>
              <a:t>” </a:t>
            </a:r>
            <a:r>
              <a:rPr lang="en-US" dirty="0"/>
              <a:t>of</a:t>
            </a:r>
            <a:r>
              <a:rPr lang="en-US" b="1" dirty="0"/>
              <a:t> the rail industry</a:t>
            </a:r>
          </a:p>
        </p:txBody>
      </p:sp>
      <p:pic>
        <p:nvPicPr>
          <p:cNvPr id="1026" name="Picture 2" descr="http://www.fcpworld.net/docs/Client%20logo%20list%202015100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4121" y="1367512"/>
            <a:ext cx="6637759" cy="45943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17255-A807-4CCE-AC36-D440E9931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1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16BE-C345-497B-9FB7-BCCCFD154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DFCB4BD-977D-4D30-9E71-B7DD7567EC01}"/>
              </a:ext>
            </a:extLst>
          </p:cNvPr>
          <p:cNvGrpSpPr/>
          <p:nvPr/>
        </p:nvGrpSpPr>
        <p:grpSpPr>
          <a:xfrm>
            <a:off x="497400" y="1670410"/>
            <a:ext cx="6267603" cy="660836"/>
            <a:chOff x="497400" y="1824849"/>
            <a:chExt cx="6267603" cy="66083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AB4354A-57AA-4BB2-A0AE-4A47FCCF73D9}"/>
                </a:ext>
              </a:extLst>
            </p:cNvPr>
            <p:cNvSpPr/>
            <p:nvPr/>
          </p:nvSpPr>
          <p:spPr>
            <a:xfrm>
              <a:off x="827817" y="1824849"/>
              <a:ext cx="5937186" cy="660836"/>
            </a:xfrm>
            <a:custGeom>
              <a:avLst/>
              <a:gdLst>
                <a:gd name="connsiteX0" fmla="*/ 0 w 5937186"/>
                <a:gd name="connsiteY0" fmla="*/ 0 h 660834"/>
                <a:gd name="connsiteX1" fmla="*/ 5606769 w 5937186"/>
                <a:gd name="connsiteY1" fmla="*/ 0 h 660834"/>
                <a:gd name="connsiteX2" fmla="*/ 5937186 w 5937186"/>
                <a:gd name="connsiteY2" fmla="*/ 330417 h 660834"/>
                <a:gd name="connsiteX3" fmla="*/ 5606769 w 5937186"/>
                <a:gd name="connsiteY3" fmla="*/ 660834 h 660834"/>
                <a:gd name="connsiteX4" fmla="*/ 0 w 5937186"/>
                <a:gd name="connsiteY4" fmla="*/ 660834 h 660834"/>
                <a:gd name="connsiteX5" fmla="*/ 0 w 5937186"/>
                <a:gd name="connsiteY5" fmla="*/ 0 h 6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7186" h="660834">
                  <a:moveTo>
                    <a:pt x="5937186" y="660833"/>
                  </a:moveTo>
                  <a:lnTo>
                    <a:pt x="330417" y="660833"/>
                  </a:lnTo>
                  <a:lnTo>
                    <a:pt x="0" y="330417"/>
                  </a:lnTo>
                  <a:lnTo>
                    <a:pt x="330417" y="1"/>
                  </a:lnTo>
                  <a:lnTo>
                    <a:pt x="5937186" y="1"/>
                  </a:lnTo>
                  <a:lnTo>
                    <a:pt x="5937186" y="660833"/>
                  </a:lnTo>
                  <a:close/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6618" tIns="80011" rIns="149352" bIns="80011" numCol="1" spcCol="1270" anchor="ctr" anchorCtr="0">
              <a:noAutofit/>
            </a:bodyPr>
            <a:lstStyle/>
            <a:p>
              <a:pPr marL="0" lvl="0" indent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i="0" kern="1200" dirty="0">
                  <a:solidFill>
                    <a:schemeClr val="bg1">
                      <a:lumMod val="75000"/>
                    </a:schemeClr>
                  </a:solidFill>
                </a:rPr>
                <a:t>My Background</a:t>
              </a:r>
              <a:endParaRPr lang="en-GB" sz="2100" kern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F5DCFBF-83DC-4C6A-B609-3E7750760994}"/>
                </a:ext>
              </a:extLst>
            </p:cNvPr>
            <p:cNvSpPr/>
            <p:nvPr/>
          </p:nvSpPr>
          <p:spPr>
            <a:xfrm>
              <a:off x="497400" y="1824850"/>
              <a:ext cx="660834" cy="6608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5D82A2E-C791-4525-8A53-DDCAD7C76CAD}"/>
              </a:ext>
            </a:extLst>
          </p:cNvPr>
          <p:cNvGrpSpPr/>
          <p:nvPr/>
        </p:nvGrpSpPr>
        <p:grpSpPr>
          <a:xfrm>
            <a:off x="497400" y="2749271"/>
            <a:ext cx="6267603" cy="660836"/>
            <a:chOff x="497400" y="2799714"/>
            <a:chExt cx="6267603" cy="660836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F2B1BEF-AE6E-4DD4-B2ED-4E9C18527560}"/>
                </a:ext>
              </a:extLst>
            </p:cNvPr>
            <p:cNvSpPr/>
            <p:nvPr/>
          </p:nvSpPr>
          <p:spPr>
            <a:xfrm>
              <a:off x="827817" y="2799714"/>
              <a:ext cx="5937186" cy="660836"/>
            </a:xfrm>
            <a:custGeom>
              <a:avLst/>
              <a:gdLst>
                <a:gd name="connsiteX0" fmla="*/ 0 w 5937186"/>
                <a:gd name="connsiteY0" fmla="*/ 0 h 660834"/>
                <a:gd name="connsiteX1" fmla="*/ 5606769 w 5937186"/>
                <a:gd name="connsiteY1" fmla="*/ 0 h 660834"/>
                <a:gd name="connsiteX2" fmla="*/ 5937186 w 5937186"/>
                <a:gd name="connsiteY2" fmla="*/ 330417 h 660834"/>
                <a:gd name="connsiteX3" fmla="*/ 5606769 w 5937186"/>
                <a:gd name="connsiteY3" fmla="*/ 660834 h 660834"/>
                <a:gd name="connsiteX4" fmla="*/ 0 w 5937186"/>
                <a:gd name="connsiteY4" fmla="*/ 660834 h 660834"/>
                <a:gd name="connsiteX5" fmla="*/ 0 w 5937186"/>
                <a:gd name="connsiteY5" fmla="*/ 0 h 6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7186" h="660834">
                  <a:moveTo>
                    <a:pt x="5937186" y="660833"/>
                  </a:moveTo>
                  <a:lnTo>
                    <a:pt x="330417" y="660833"/>
                  </a:lnTo>
                  <a:lnTo>
                    <a:pt x="0" y="330417"/>
                  </a:lnTo>
                  <a:lnTo>
                    <a:pt x="330417" y="1"/>
                  </a:lnTo>
                  <a:lnTo>
                    <a:pt x="5937186" y="1"/>
                  </a:lnTo>
                  <a:lnTo>
                    <a:pt x="5937186" y="66083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6618" tIns="80011" rIns="149352" bIns="80011" numCol="1" spcCol="1270" anchor="ctr" anchorCtr="0">
              <a:noAutofit/>
            </a:bodyPr>
            <a:lstStyle/>
            <a:p>
              <a:pPr marL="0" lvl="0" indent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i="0" kern="1200" dirty="0">
                  <a:solidFill>
                    <a:schemeClr val="tx1"/>
                  </a:solidFill>
                </a:rPr>
                <a:t>Why Business Planning Matters – UK Experience</a:t>
              </a:r>
              <a:endParaRPr lang="en-GB" sz="21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8BE01C2-40B8-42D2-9520-6BACB092B0F6}"/>
                </a:ext>
              </a:extLst>
            </p:cNvPr>
            <p:cNvSpPr/>
            <p:nvPr/>
          </p:nvSpPr>
          <p:spPr>
            <a:xfrm>
              <a:off x="497400" y="2799715"/>
              <a:ext cx="660834" cy="660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72865B1-4C26-4D25-82AF-B58B790EAC88}"/>
              </a:ext>
            </a:extLst>
          </p:cNvPr>
          <p:cNvGrpSpPr/>
          <p:nvPr/>
        </p:nvGrpSpPr>
        <p:grpSpPr>
          <a:xfrm>
            <a:off x="497400" y="3828132"/>
            <a:ext cx="6267603" cy="660835"/>
            <a:chOff x="497400" y="3774579"/>
            <a:chExt cx="6267603" cy="660835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E8966CC-0742-44E4-AC2C-40527585E96C}"/>
                </a:ext>
              </a:extLst>
            </p:cNvPr>
            <p:cNvSpPr/>
            <p:nvPr/>
          </p:nvSpPr>
          <p:spPr>
            <a:xfrm>
              <a:off x="827817" y="3774579"/>
              <a:ext cx="5937186" cy="660835"/>
            </a:xfrm>
            <a:custGeom>
              <a:avLst/>
              <a:gdLst>
                <a:gd name="connsiteX0" fmla="*/ 0 w 5937186"/>
                <a:gd name="connsiteY0" fmla="*/ 0 h 660834"/>
                <a:gd name="connsiteX1" fmla="*/ 5606769 w 5937186"/>
                <a:gd name="connsiteY1" fmla="*/ 0 h 660834"/>
                <a:gd name="connsiteX2" fmla="*/ 5937186 w 5937186"/>
                <a:gd name="connsiteY2" fmla="*/ 330417 h 660834"/>
                <a:gd name="connsiteX3" fmla="*/ 5606769 w 5937186"/>
                <a:gd name="connsiteY3" fmla="*/ 660834 h 660834"/>
                <a:gd name="connsiteX4" fmla="*/ 0 w 5937186"/>
                <a:gd name="connsiteY4" fmla="*/ 660834 h 660834"/>
                <a:gd name="connsiteX5" fmla="*/ 0 w 5937186"/>
                <a:gd name="connsiteY5" fmla="*/ 0 h 6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7186" h="660834">
                  <a:moveTo>
                    <a:pt x="5937186" y="660833"/>
                  </a:moveTo>
                  <a:lnTo>
                    <a:pt x="330417" y="660833"/>
                  </a:lnTo>
                  <a:lnTo>
                    <a:pt x="0" y="330417"/>
                  </a:lnTo>
                  <a:lnTo>
                    <a:pt x="330417" y="1"/>
                  </a:lnTo>
                  <a:lnTo>
                    <a:pt x="5937186" y="1"/>
                  </a:lnTo>
                  <a:lnTo>
                    <a:pt x="5937186" y="660833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6618" tIns="80011" rIns="149352" bIns="80010" numCol="1" spcCol="1270" anchor="ctr" anchorCtr="0">
              <a:noAutofit/>
            </a:bodyPr>
            <a:lstStyle/>
            <a:p>
              <a:pPr marL="0" lvl="0" indent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i="0" kern="1200" dirty="0">
                  <a:solidFill>
                    <a:schemeClr val="bg1">
                      <a:lumMod val="75000"/>
                    </a:schemeClr>
                  </a:solidFill>
                </a:rPr>
                <a:t>Toronto GO Expansion</a:t>
              </a:r>
              <a:endParaRPr lang="en-GB" sz="2100" kern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7585C13-C63E-47F0-862B-4D8D79961894}"/>
                </a:ext>
              </a:extLst>
            </p:cNvPr>
            <p:cNvSpPr/>
            <p:nvPr/>
          </p:nvSpPr>
          <p:spPr>
            <a:xfrm>
              <a:off x="497400" y="3774580"/>
              <a:ext cx="660834" cy="6608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78C1321-B5F3-4A0D-A270-9E3FDA692839}"/>
              </a:ext>
            </a:extLst>
          </p:cNvPr>
          <p:cNvGrpSpPr/>
          <p:nvPr/>
        </p:nvGrpSpPr>
        <p:grpSpPr>
          <a:xfrm>
            <a:off x="497400" y="4906991"/>
            <a:ext cx="6267603" cy="660835"/>
            <a:chOff x="497400" y="4749442"/>
            <a:chExt cx="6267603" cy="660835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A93603D-3404-4996-8AC0-5C9039D91C20}"/>
                </a:ext>
              </a:extLst>
            </p:cNvPr>
            <p:cNvSpPr/>
            <p:nvPr/>
          </p:nvSpPr>
          <p:spPr>
            <a:xfrm>
              <a:off x="827817" y="4749442"/>
              <a:ext cx="5937186" cy="660835"/>
            </a:xfrm>
            <a:custGeom>
              <a:avLst/>
              <a:gdLst>
                <a:gd name="connsiteX0" fmla="*/ 0 w 5937186"/>
                <a:gd name="connsiteY0" fmla="*/ 0 h 660834"/>
                <a:gd name="connsiteX1" fmla="*/ 5606769 w 5937186"/>
                <a:gd name="connsiteY1" fmla="*/ 0 h 660834"/>
                <a:gd name="connsiteX2" fmla="*/ 5937186 w 5937186"/>
                <a:gd name="connsiteY2" fmla="*/ 330417 h 660834"/>
                <a:gd name="connsiteX3" fmla="*/ 5606769 w 5937186"/>
                <a:gd name="connsiteY3" fmla="*/ 660834 h 660834"/>
                <a:gd name="connsiteX4" fmla="*/ 0 w 5937186"/>
                <a:gd name="connsiteY4" fmla="*/ 660834 h 660834"/>
                <a:gd name="connsiteX5" fmla="*/ 0 w 5937186"/>
                <a:gd name="connsiteY5" fmla="*/ 0 h 6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7186" h="660834">
                  <a:moveTo>
                    <a:pt x="5937186" y="660833"/>
                  </a:moveTo>
                  <a:lnTo>
                    <a:pt x="330417" y="660833"/>
                  </a:lnTo>
                  <a:lnTo>
                    <a:pt x="0" y="330417"/>
                  </a:lnTo>
                  <a:lnTo>
                    <a:pt x="330417" y="1"/>
                  </a:lnTo>
                  <a:lnTo>
                    <a:pt x="5937186" y="1"/>
                  </a:lnTo>
                  <a:lnTo>
                    <a:pt x="5937186" y="660833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6618" tIns="80011" rIns="149352" bIns="80010" numCol="1" spcCol="1270" anchor="ctr" anchorCtr="0">
              <a:noAutofit/>
            </a:bodyPr>
            <a:lstStyle/>
            <a:p>
              <a:pPr marL="0" lvl="0" indent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i="0" kern="1200" dirty="0">
                  <a:solidFill>
                    <a:schemeClr val="bg1">
                      <a:lumMod val="75000"/>
                    </a:schemeClr>
                  </a:solidFill>
                </a:rPr>
                <a:t>Relevance to US Cities</a:t>
              </a:r>
              <a:endParaRPr lang="en-GB" sz="2100" kern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429DAC8-EE00-4B3F-AF64-E8E32C5D6147}"/>
                </a:ext>
              </a:extLst>
            </p:cNvPr>
            <p:cNvSpPr/>
            <p:nvPr/>
          </p:nvSpPr>
          <p:spPr>
            <a:xfrm>
              <a:off x="497400" y="4749443"/>
              <a:ext cx="660834" cy="6608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8F7B6-B3C6-4C29-BA55-ECCD1625A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01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0622613-23C7-42C0-8F1D-88BBC7A96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Business Planning Matters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Railways are complex multi-billion dollar businesses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If they are designed by “feel”, or politics, they almost always lose money and often fail to achieve benefits even remotely approaching costs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With careful analysis, it is sometimes possible to identify schemes that are worthwhile in economic terms, taking account of transport benefits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In the right corridor, rail schemes can even make financial sense, sometimes paying back capital</a:t>
            </a:r>
          </a:p>
          <a:p>
            <a:pPr>
              <a:spcAft>
                <a:spcPts val="1200"/>
              </a:spcAft>
            </a:pP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6044B7-6048-440B-BB33-F6891ECB6C0A}"/>
              </a:ext>
            </a:extLst>
          </p:cNvPr>
          <p:cNvSpPr txBox="1"/>
          <p:nvPr/>
        </p:nvSpPr>
        <p:spPr>
          <a:xfrm>
            <a:off x="1537162" y="4555227"/>
            <a:ext cx="676679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i="1" dirty="0"/>
              <a:t>It is a myth that passenger rail in the US loses money entirely because of subsidies to other modes.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9A66425-E572-4391-842E-A2234A98B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32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8950" y="1117599"/>
            <a:ext cx="6464111" cy="510857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Most operators do not provide transparent accounts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“Profitability” often buried within combined bus/rail businesses (like GO) and with cross-subsidy between 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Care needed to distinguish </a:t>
            </a:r>
            <a:r>
              <a:rPr lang="en-US" dirty="0" err="1"/>
              <a:t>capex</a:t>
            </a:r>
            <a:r>
              <a:rPr lang="en-US" dirty="0"/>
              <a:t>, depreciation, renewals, enhancements, financial charges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Fares often depressed for policy reasons; working practices may also be inefficient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UK Rail Regulator provides detailed information for UK Train Operating Companies and Network Rail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Most UK TOCs now cover operating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NJ Transit admits that NE Corridor commuter rail “covers its costs”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D7690844-1CD4-C74A-A076-87D30099BA4B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4229" y="1578163"/>
            <a:ext cx="2272821" cy="420329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7235D62-1D01-4E0C-80C8-3C9DD166917F}"/>
              </a:ext>
            </a:extLst>
          </p:cNvPr>
          <p:cNvSpPr txBox="1">
            <a:spLocks/>
          </p:cNvSpPr>
          <p:nvPr/>
        </p:nvSpPr>
        <p:spPr>
          <a:xfrm>
            <a:off x="488950" y="186752"/>
            <a:ext cx="8928100" cy="445074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400" b="1" i="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/>
              <a:t>Can </a:t>
            </a:r>
            <a:r>
              <a:rPr lang="en-US" dirty="0"/>
              <a:t>a railway really cover its costs?</a:t>
            </a:r>
          </a:p>
        </p:txBody>
      </p:sp>
    </p:spTree>
    <p:extLst>
      <p:ext uri="{BB962C8B-B14F-4D97-AF65-F5344CB8AC3E}">
        <p14:creationId xmlns:p14="http://schemas.microsoft.com/office/powerpoint/2010/main" val="86804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609" y="974597"/>
            <a:ext cx="5586570" cy="546258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9742485-CFBF-4284-AE58-CB2C0C440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GB" dirty="0"/>
              <a:t>Most UK passenger rail operators now recover their full costs including capital renewals from fares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354708-844C-4D66-94B4-F4798D9C3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13</a:t>
            </a:fld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3D5267-94A4-48E2-BFEB-AEFE28CAC7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4229" y="1578163"/>
            <a:ext cx="2272821" cy="420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97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C2C2749-2AB5-4201-83D1-F4A04162C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0" y="190500"/>
            <a:ext cx="8928100" cy="445074"/>
          </a:xfrm>
        </p:spPr>
        <p:txBody>
          <a:bodyPr anchor="ctr">
            <a:noAutofit/>
          </a:bodyPr>
          <a:lstStyle/>
          <a:p>
            <a:r>
              <a:rPr lang="en-GB" sz="2200" dirty="0"/>
              <a:t>Since UK rail privatization, average fares have remained constant in real terms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8950" y="1117599"/>
            <a:ext cx="4248000" cy="510857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Average fares have remained broadly constant, while quality (comfort, speed, frequency) has improved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Rail has become much more competitive with other modes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Averages obscure wider variation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Key fares (flexible off-peak, peak commuter) are regulated by the Government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Operators have used commercial freedom to offer many cheaper fares for off-peak, contra-peak, advance purchase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Operators can also charge more for First Class travel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Internet and Smart Ticketing now widely used</a:t>
            </a:r>
          </a:p>
          <a:p>
            <a:endParaRPr lang="en-US" sz="1700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2B77CE34-700F-4DB2-B07E-39D14F729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8950" y="6606600"/>
            <a:ext cx="291148" cy="215371"/>
          </a:xfrm>
        </p:spPr>
        <p:txBody>
          <a:bodyPr/>
          <a:lstStyle/>
          <a:p>
            <a:pPr>
              <a:spcAft>
                <a:spcPts val="600"/>
              </a:spcAft>
            </a:pPr>
            <a:fld id="{6FACD1DB-BE58-5B4D-AE4C-90BB23367701}" type="slidenum">
              <a:rPr lang="en-GB" smtClean="0"/>
              <a:pPr>
                <a:spcAft>
                  <a:spcPts val="600"/>
                </a:spcAft>
              </a:pPr>
              <a:t>14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050" y="2068267"/>
            <a:ext cx="4248000" cy="32072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921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US" dirty="0"/>
              <a:t>Average costs per passenger km have fallen around 20% since </a:t>
            </a:r>
            <a:r>
              <a:rPr lang="en-US" dirty="0" err="1"/>
              <a:t>privitisation</a:t>
            </a:r>
            <a:r>
              <a:rPr lang="en-US" dirty="0"/>
              <a:t> despite increases in </a:t>
            </a:r>
            <a:r>
              <a:rPr lang="en-US" dirty="0" err="1"/>
              <a:t>labour</a:t>
            </a:r>
            <a:r>
              <a:rPr lang="en-US" dirty="0"/>
              <a:t> and power costs and fleet </a:t>
            </a:r>
            <a:r>
              <a:rPr lang="en-US" dirty="0" err="1"/>
              <a:t>modernisation</a:t>
            </a:r>
            <a:endParaRPr lang="en-US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095ED9AA-E307-4C25-9C02-53D69CAE5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6FACD1DB-BE58-5B4D-AE4C-90BB23367701}" type="slidenum">
              <a:rPr lang="en-GB" smtClean="0"/>
              <a:pPr>
                <a:spcAft>
                  <a:spcPts val="600"/>
                </a:spcAft>
              </a:pPr>
              <a:t>15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6562" y="910242"/>
            <a:ext cx="6272875" cy="441303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BBD16C-F877-4D24-9ECA-7735CCE36861}"/>
              </a:ext>
            </a:extLst>
          </p:cNvPr>
          <p:cNvSpPr txBox="1"/>
          <p:nvPr/>
        </p:nvSpPr>
        <p:spPr>
          <a:xfrm>
            <a:off x="488950" y="5803108"/>
            <a:ext cx="688327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chemeClr val="bg1">
                    <a:lumMod val="50000"/>
                  </a:schemeClr>
                </a:solidFill>
              </a:rPr>
              <a:t>Notes: </a:t>
            </a:r>
          </a:p>
          <a:p>
            <a:pPr marL="228600" indent="-228600">
              <a:buAutoNum type="arabicPeriod"/>
            </a:pPr>
            <a:r>
              <a:rPr lang="en-US" sz="900" i="1" dirty="0">
                <a:solidFill>
                  <a:schemeClr val="bg1">
                    <a:lumMod val="50000"/>
                  </a:schemeClr>
                </a:solidFill>
              </a:rPr>
              <a:t>Figures are provided for the 9 UK franchises for which comparable data is available. Other franchises have been substantially “remapped” </a:t>
            </a:r>
          </a:p>
          <a:p>
            <a:pPr marL="228600" indent="-228600">
              <a:buAutoNum type="arabicPeriod"/>
            </a:pPr>
            <a:r>
              <a:rPr lang="en-US" sz="900" i="1" dirty="0">
                <a:solidFill>
                  <a:schemeClr val="bg1">
                    <a:lumMod val="50000"/>
                  </a:schemeClr>
                </a:solidFill>
              </a:rPr>
              <a:t>Figures are real and include rolling stock lease charges</a:t>
            </a:r>
          </a:p>
          <a:p>
            <a:pPr marL="228600" indent="-228600">
              <a:buAutoNum type="arabicPeriod"/>
            </a:pPr>
            <a:r>
              <a:rPr lang="en-US" sz="900" i="1" dirty="0">
                <a:solidFill>
                  <a:schemeClr val="bg1">
                    <a:lumMod val="50000"/>
                  </a:schemeClr>
                </a:solidFill>
              </a:rPr>
              <a:t>1994 data is derived from audited accounts as provided to franchise bidders</a:t>
            </a:r>
          </a:p>
          <a:p>
            <a:pPr marL="228600" indent="-228600">
              <a:buAutoNum type="arabicPeriod"/>
            </a:pPr>
            <a:r>
              <a:rPr lang="en-US" sz="900" i="1" dirty="0">
                <a:solidFill>
                  <a:schemeClr val="bg1">
                    <a:lumMod val="50000"/>
                  </a:schemeClr>
                </a:solidFill>
              </a:rPr>
              <a:t>2014 data is from the ORR, the UK independent rail regulator</a:t>
            </a:r>
            <a:endParaRPr lang="en-GB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6BF106-D2BC-4A35-AC53-098FFE7A22CB}"/>
              </a:ext>
            </a:extLst>
          </p:cNvPr>
          <p:cNvSpPr txBox="1"/>
          <p:nvPr/>
        </p:nvSpPr>
        <p:spPr>
          <a:xfrm>
            <a:off x="488950" y="5424445"/>
            <a:ext cx="8928100" cy="33855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Services are now also more punctual, more reliable and safer</a:t>
            </a:r>
          </a:p>
        </p:txBody>
      </p:sp>
    </p:spTree>
    <p:extLst>
      <p:ext uri="{BB962C8B-B14F-4D97-AF65-F5344CB8AC3E}">
        <p14:creationId xmlns:p14="http://schemas.microsoft.com/office/powerpoint/2010/main" val="106667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8950" y="1119363"/>
            <a:ext cx="8928100" cy="5106812"/>
          </a:xfrm>
        </p:spPr>
        <p:txBody>
          <a:bodyPr/>
          <a:lstStyle/>
          <a:p>
            <a:r>
              <a:rPr lang="en-US" sz="1400" dirty="0"/>
              <a:t>Average fares have remained constant in real terms, although the range of fares has increased</a:t>
            </a:r>
          </a:p>
          <a:p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229" y="1557915"/>
            <a:ext cx="5907542" cy="479213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23913E-40E2-444A-8E7C-2123F887D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16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465CDD4-361F-4CCC-9D6D-CB125A928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GB" dirty="0"/>
              <a:t>Ridership and revenue have doubled on most routes since 1994. much more than population growth</a:t>
            </a:r>
          </a:p>
        </p:txBody>
      </p:sp>
    </p:spTree>
    <p:extLst>
      <p:ext uri="{BB962C8B-B14F-4D97-AF65-F5344CB8AC3E}">
        <p14:creationId xmlns:p14="http://schemas.microsoft.com/office/powerpoint/2010/main" val="252133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has Britain done it?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Smarter </a:t>
            </a:r>
            <a:r>
              <a:rPr lang="en-US" b="1" dirty="0"/>
              <a:t>pricing</a:t>
            </a:r>
            <a:r>
              <a:rPr lang="en-US" dirty="0"/>
              <a:t> (peak and off-peak fares; through fares and integrated ticketing; better retailing)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Competitive service </a:t>
            </a:r>
            <a:r>
              <a:rPr lang="en-US" b="1" dirty="0"/>
              <a:t>procurement</a:t>
            </a:r>
            <a:r>
              <a:rPr lang="en-US" dirty="0"/>
              <a:t>, with both Net Cost (Franchise) and Gross Cost (concession) models – backed by “forensic” analysis of costs, and </a:t>
            </a:r>
            <a:r>
              <a:rPr lang="en-US" b="1" dirty="0"/>
              <a:t>innovation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Investment</a:t>
            </a:r>
            <a:r>
              <a:rPr lang="en-US" dirty="0"/>
              <a:t> – mostly in new rolling stock that is cheaper to operate, and more closely matches markets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Sweden, Australia, Germany, Benelux, other European countries following broadly similar reform paths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B95D7D-3A55-46D4-8BDC-84A06C1B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36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16BE-C345-497B-9FB7-BCCCFD154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DFCB4BD-977D-4D30-9E71-B7DD7567EC01}"/>
              </a:ext>
            </a:extLst>
          </p:cNvPr>
          <p:cNvGrpSpPr/>
          <p:nvPr/>
        </p:nvGrpSpPr>
        <p:grpSpPr>
          <a:xfrm>
            <a:off x="497400" y="1670410"/>
            <a:ext cx="6267603" cy="660836"/>
            <a:chOff x="497400" y="1824849"/>
            <a:chExt cx="6267603" cy="66083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AB4354A-57AA-4BB2-A0AE-4A47FCCF73D9}"/>
                </a:ext>
              </a:extLst>
            </p:cNvPr>
            <p:cNvSpPr/>
            <p:nvPr/>
          </p:nvSpPr>
          <p:spPr>
            <a:xfrm>
              <a:off x="827817" y="1824849"/>
              <a:ext cx="5937186" cy="660836"/>
            </a:xfrm>
            <a:custGeom>
              <a:avLst/>
              <a:gdLst>
                <a:gd name="connsiteX0" fmla="*/ 0 w 5937186"/>
                <a:gd name="connsiteY0" fmla="*/ 0 h 660834"/>
                <a:gd name="connsiteX1" fmla="*/ 5606769 w 5937186"/>
                <a:gd name="connsiteY1" fmla="*/ 0 h 660834"/>
                <a:gd name="connsiteX2" fmla="*/ 5937186 w 5937186"/>
                <a:gd name="connsiteY2" fmla="*/ 330417 h 660834"/>
                <a:gd name="connsiteX3" fmla="*/ 5606769 w 5937186"/>
                <a:gd name="connsiteY3" fmla="*/ 660834 h 660834"/>
                <a:gd name="connsiteX4" fmla="*/ 0 w 5937186"/>
                <a:gd name="connsiteY4" fmla="*/ 660834 h 660834"/>
                <a:gd name="connsiteX5" fmla="*/ 0 w 5937186"/>
                <a:gd name="connsiteY5" fmla="*/ 0 h 6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7186" h="660834">
                  <a:moveTo>
                    <a:pt x="5937186" y="660833"/>
                  </a:moveTo>
                  <a:lnTo>
                    <a:pt x="330417" y="660833"/>
                  </a:lnTo>
                  <a:lnTo>
                    <a:pt x="0" y="330417"/>
                  </a:lnTo>
                  <a:lnTo>
                    <a:pt x="330417" y="1"/>
                  </a:lnTo>
                  <a:lnTo>
                    <a:pt x="5937186" y="1"/>
                  </a:lnTo>
                  <a:lnTo>
                    <a:pt x="5937186" y="660833"/>
                  </a:lnTo>
                  <a:close/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6618" tIns="80011" rIns="149352" bIns="80011" numCol="1" spcCol="1270" anchor="ctr" anchorCtr="0">
              <a:noAutofit/>
            </a:bodyPr>
            <a:lstStyle/>
            <a:p>
              <a:pPr marL="0" lvl="0" indent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i="0" kern="1200" dirty="0">
                  <a:solidFill>
                    <a:schemeClr val="bg1">
                      <a:lumMod val="75000"/>
                    </a:schemeClr>
                  </a:solidFill>
                </a:rPr>
                <a:t>My Background</a:t>
              </a:r>
              <a:endParaRPr lang="en-GB" sz="2100" kern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F5DCFBF-83DC-4C6A-B609-3E7750760994}"/>
                </a:ext>
              </a:extLst>
            </p:cNvPr>
            <p:cNvSpPr/>
            <p:nvPr/>
          </p:nvSpPr>
          <p:spPr>
            <a:xfrm>
              <a:off x="497400" y="1824850"/>
              <a:ext cx="660834" cy="6608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5D82A2E-C791-4525-8A53-DDCAD7C76CAD}"/>
              </a:ext>
            </a:extLst>
          </p:cNvPr>
          <p:cNvGrpSpPr/>
          <p:nvPr/>
        </p:nvGrpSpPr>
        <p:grpSpPr>
          <a:xfrm>
            <a:off x="497400" y="2749271"/>
            <a:ext cx="6267603" cy="660836"/>
            <a:chOff x="497400" y="2799714"/>
            <a:chExt cx="6267603" cy="660836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F2B1BEF-AE6E-4DD4-B2ED-4E9C18527560}"/>
                </a:ext>
              </a:extLst>
            </p:cNvPr>
            <p:cNvSpPr/>
            <p:nvPr/>
          </p:nvSpPr>
          <p:spPr>
            <a:xfrm>
              <a:off x="827817" y="2799714"/>
              <a:ext cx="5937186" cy="660836"/>
            </a:xfrm>
            <a:custGeom>
              <a:avLst/>
              <a:gdLst>
                <a:gd name="connsiteX0" fmla="*/ 0 w 5937186"/>
                <a:gd name="connsiteY0" fmla="*/ 0 h 660834"/>
                <a:gd name="connsiteX1" fmla="*/ 5606769 w 5937186"/>
                <a:gd name="connsiteY1" fmla="*/ 0 h 660834"/>
                <a:gd name="connsiteX2" fmla="*/ 5937186 w 5937186"/>
                <a:gd name="connsiteY2" fmla="*/ 330417 h 660834"/>
                <a:gd name="connsiteX3" fmla="*/ 5606769 w 5937186"/>
                <a:gd name="connsiteY3" fmla="*/ 660834 h 660834"/>
                <a:gd name="connsiteX4" fmla="*/ 0 w 5937186"/>
                <a:gd name="connsiteY4" fmla="*/ 660834 h 660834"/>
                <a:gd name="connsiteX5" fmla="*/ 0 w 5937186"/>
                <a:gd name="connsiteY5" fmla="*/ 0 h 6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7186" h="660834">
                  <a:moveTo>
                    <a:pt x="5937186" y="660833"/>
                  </a:moveTo>
                  <a:lnTo>
                    <a:pt x="330417" y="660833"/>
                  </a:lnTo>
                  <a:lnTo>
                    <a:pt x="0" y="330417"/>
                  </a:lnTo>
                  <a:lnTo>
                    <a:pt x="330417" y="1"/>
                  </a:lnTo>
                  <a:lnTo>
                    <a:pt x="5937186" y="1"/>
                  </a:lnTo>
                  <a:lnTo>
                    <a:pt x="5937186" y="66083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6618" tIns="80011" rIns="149352" bIns="80011" numCol="1" spcCol="1270" anchor="ctr" anchorCtr="0">
              <a:noAutofit/>
            </a:bodyPr>
            <a:lstStyle/>
            <a:p>
              <a:pPr marL="0" lvl="0" indent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i="0" kern="1200" dirty="0">
                  <a:solidFill>
                    <a:schemeClr val="bg1">
                      <a:lumMod val="75000"/>
                    </a:schemeClr>
                  </a:solidFill>
                </a:rPr>
                <a:t>Why Business Planning Matters – UK Experience</a:t>
              </a:r>
              <a:endParaRPr lang="en-GB" sz="2100" kern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8BE01C2-40B8-42D2-9520-6BACB092B0F6}"/>
                </a:ext>
              </a:extLst>
            </p:cNvPr>
            <p:cNvSpPr/>
            <p:nvPr/>
          </p:nvSpPr>
          <p:spPr>
            <a:xfrm>
              <a:off x="497400" y="2799715"/>
              <a:ext cx="660834" cy="6608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72865B1-4C26-4D25-82AF-B58B790EAC88}"/>
              </a:ext>
            </a:extLst>
          </p:cNvPr>
          <p:cNvGrpSpPr/>
          <p:nvPr/>
        </p:nvGrpSpPr>
        <p:grpSpPr>
          <a:xfrm>
            <a:off x="497400" y="3828132"/>
            <a:ext cx="6267603" cy="660835"/>
            <a:chOff x="497400" y="3774579"/>
            <a:chExt cx="6267603" cy="660835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E8966CC-0742-44E4-AC2C-40527585E96C}"/>
                </a:ext>
              </a:extLst>
            </p:cNvPr>
            <p:cNvSpPr/>
            <p:nvPr/>
          </p:nvSpPr>
          <p:spPr>
            <a:xfrm>
              <a:off x="827817" y="3774579"/>
              <a:ext cx="5937186" cy="660835"/>
            </a:xfrm>
            <a:custGeom>
              <a:avLst/>
              <a:gdLst>
                <a:gd name="connsiteX0" fmla="*/ 0 w 5937186"/>
                <a:gd name="connsiteY0" fmla="*/ 0 h 660834"/>
                <a:gd name="connsiteX1" fmla="*/ 5606769 w 5937186"/>
                <a:gd name="connsiteY1" fmla="*/ 0 h 660834"/>
                <a:gd name="connsiteX2" fmla="*/ 5937186 w 5937186"/>
                <a:gd name="connsiteY2" fmla="*/ 330417 h 660834"/>
                <a:gd name="connsiteX3" fmla="*/ 5606769 w 5937186"/>
                <a:gd name="connsiteY3" fmla="*/ 660834 h 660834"/>
                <a:gd name="connsiteX4" fmla="*/ 0 w 5937186"/>
                <a:gd name="connsiteY4" fmla="*/ 660834 h 660834"/>
                <a:gd name="connsiteX5" fmla="*/ 0 w 5937186"/>
                <a:gd name="connsiteY5" fmla="*/ 0 h 6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7186" h="660834">
                  <a:moveTo>
                    <a:pt x="5937186" y="660833"/>
                  </a:moveTo>
                  <a:lnTo>
                    <a:pt x="330417" y="660833"/>
                  </a:lnTo>
                  <a:lnTo>
                    <a:pt x="0" y="330417"/>
                  </a:lnTo>
                  <a:lnTo>
                    <a:pt x="330417" y="1"/>
                  </a:lnTo>
                  <a:lnTo>
                    <a:pt x="5937186" y="1"/>
                  </a:lnTo>
                  <a:lnTo>
                    <a:pt x="5937186" y="66083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6618" tIns="80011" rIns="149352" bIns="80010" numCol="1" spcCol="1270" anchor="ctr" anchorCtr="0">
              <a:noAutofit/>
            </a:bodyPr>
            <a:lstStyle/>
            <a:p>
              <a:pPr marL="0" lvl="0" indent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i="0" kern="1200" dirty="0">
                  <a:solidFill>
                    <a:schemeClr val="tx1"/>
                  </a:solidFill>
                </a:rPr>
                <a:t>Toronto GO Expansion</a:t>
              </a:r>
              <a:endParaRPr lang="en-GB" sz="21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7585C13-C63E-47F0-862B-4D8D79961894}"/>
                </a:ext>
              </a:extLst>
            </p:cNvPr>
            <p:cNvSpPr/>
            <p:nvPr/>
          </p:nvSpPr>
          <p:spPr>
            <a:xfrm>
              <a:off x="497400" y="3774580"/>
              <a:ext cx="660834" cy="660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78C1321-B5F3-4A0D-A270-9E3FDA692839}"/>
              </a:ext>
            </a:extLst>
          </p:cNvPr>
          <p:cNvGrpSpPr/>
          <p:nvPr/>
        </p:nvGrpSpPr>
        <p:grpSpPr>
          <a:xfrm>
            <a:off x="497400" y="4906991"/>
            <a:ext cx="6267603" cy="660835"/>
            <a:chOff x="497400" y="4749442"/>
            <a:chExt cx="6267603" cy="660835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A93603D-3404-4996-8AC0-5C9039D91C20}"/>
                </a:ext>
              </a:extLst>
            </p:cNvPr>
            <p:cNvSpPr/>
            <p:nvPr/>
          </p:nvSpPr>
          <p:spPr>
            <a:xfrm>
              <a:off x="827817" y="4749442"/>
              <a:ext cx="5937186" cy="660835"/>
            </a:xfrm>
            <a:custGeom>
              <a:avLst/>
              <a:gdLst>
                <a:gd name="connsiteX0" fmla="*/ 0 w 5937186"/>
                <a:gd name="connsiteY0" fmla="*/ 0 h 660834"/>
                <a:gd name="connsiteX1" fmla="*/ 5606769 w 5937186"/>
                <a:gd name="connsiteY1" fmla="*/ 0 h 660834"/>
                <a:gd name="connsiteX2" fmla="*/ 5937186 w 5937186"/>
                <a:gd name="connsiteY2" fmla="*/ 330417 h 660834"/>
                <a:gd name="connsiteX3" fmla="*/ 5606769 w 5937186"/>
                <a:gd name="connsiteY3" fmla="*/ 660834 h 660834"/>
                <a:gd name="connsiteX4" fmla="*/ 0 w 5937186"/>
                <a:gd name="connsiteY4" fmla="*/ 660834 h 660834"/>
                <a:gd name="connsiteX5" fmla="*/ 0 w 5937186"/>
                <a:gd name="connsiteY5" fmla="*/ 0 h 6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7186" h="660834">
                  <a:moveTo>
                    <a:pt x="5937186" y="660833"/>
                  </a:moveTo>
                  <a:lnTo>
                    <a:pt x="330417" y="660833"/>
                  </a:lnTo>
                  <a:lnTo>
                    <a:pt x="0" y="330417"/>
                  </a:lnTo>
                  <a:lnTo>
                    <a:pt x="330417" y="1"/>
                  </a:lnTo>
                  <a:lnTo>
                    <a:pt x="5937186" y="1"/>
                  </a:lnTo>
                  <a:lnTo>
                    <a:pt x="5937186" y="660833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6618" tIns="80011" rIns="149352" bIns="80010" numCol="1" spcCol="1270" anchor="ctr" anchorCtr="0">
              <a:noAutofit/>
            </a:bodyPr>
            <a:lstStyle/>
            <a:p>
              <a:pPr marL="0" lvl="0" indent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i="0" kern="1200" dirty="0">
                  <a:solidFill>
                    <a:schemeClr val="bg1">
                      <a:lumMod val="75000"/>
                    </a:schemeClr>
                  </a:solidFill>
                </a:rPr>
                <a:t>Relevance to US Cities</a:t>
              </a:r>
              <a:endParaRPr lang="en-GB" sz="2100" kern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429DAC8-EE00-4B3F-AF64-E8E32C5D6147}"/>
                </a:ext>
              </a:extLst>
            </p:cNvPr>
            <p:cNvSpPr/>
            <p:nvPr/>
          </p:nvSpPr>
          <p:spPr>
            <a:xfrm>
              <a:off x="497400" y="4749443"/>
              <a:ext cx="660834" cy="6608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8F7B6-B3C6-4C29-BA55-ECCD1625A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0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Grp="1" noChangeAspect="1"/>
          </p:cNvPicPr>
          <p:nvPr>
            <p:ph type="tbl" idx="429496729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163" y="1222478"/>
            <a:ext cx="8067675" cy="518461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78AFE38-19D8-46BE-89F0-859CE6314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Toronto GO Expansion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9FB387-D0F7-4F97-B8DB-AA4CF20D9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42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CD2B6-AEF3-784F-86F3-DD425CE82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41115-1197-8345-8CF7-27948D494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20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CA41AD-DBE6-BC42-9EE6-2B4A2064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09" y="190500"/>
            <a:ext cx="8339959" cy="38012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20458E-733A-0547-9E82-7FB00E72B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4028" y="2492525"/>
            <a:ext cx="4487917" cy="392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2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 RER Chronology</a:t>
            </a:r>
            <a:endParaRPr lang="en-US" dirty="0"/>
          </a:p>
        </p:txBody>
      </p:sp>
      <p:graphicFrame>
        <p:nvGraphicFramePr>
          <p:cNvPr id="7" name="Inhaltsplatzhalt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1219887"/>
              </p:ext>
            </p:extLst>
          </p:nvPr>
        </p:nvGraphicFramePr>
        <p:xfrm>
          <a:off x="488950" y="1072335"/>
          <a:ext cx="8928100" cy="5230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3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65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25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FF66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</a:rPr>
                        <a:t>1967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chemeClr val="accent4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GB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</a:rPr>
                        <a:t>Experimental service begins on the Lakeshore – as an alternative to freeway widening. Toronto still only has 6 freeway lanes into the CBD. How many in your city?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84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FF6600"/>
                        </a:buClr>
                        <a:buSzPct val="100000"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1980s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chemeClr val="accent4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GB" sz="16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GO S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ervice expanded to 7 radial routes; fleet upgraded to 12 car bilevels but remains </a:t>
                      </a:r>
                      <a:r>
                        <a:rPr kumimoji="0" lang="en-GB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</a:rPr>
                        <a:t>Peak only services on most routes; hourly service along Lakeshore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5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FF6600"/>
                        </a:buClr>
                        <a:buSzPct val="100000"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2000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chemeClr val="accent4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GB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</a:rPr>
                        <a:t>Ridership approaches 100,000 per day. 90% to and from Union; ~80% </a:t>
                      </a:r>
                      <a:r>
                        <a:rPr kumimoji="0" lang="en-GB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</a:rPr>
                        <a:t>opex</a:t>
                      </a:r>
                      <a:r>
                        <a:rPr kumimoji="0" lang="en-GB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</a:rPr>
                        <a:t> recovery from fares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665851"/>
                  </a:ext>
                </a:extLst>
              </a:tr>
              <a:tr h="5625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FF6600"/>
                        </a:buClr>
                        <a:buSzPct val="100000"/>
                        <a:buFont typeface="Wingdings" charset="2"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2008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chemeClr val="accent4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Metrolink adopts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$14bn program of LRT, BRT, and Subway expansion but GO electrification on “back burner” – not cost effective</a:t>
                      </a:r>
                      <a:endParaRPr lang="en-GB" sz="16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023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FF6600"/>
                        </a:buClr>
                        <a:buSzPct val="100000"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2013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chemeClr val="accent4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FCP review for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Neptis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Foundation suggests strong case for GO electrification, when combined with frequent all day service using EMUs.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chemeClr val="accent4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Incremental cost $7bn (above what would otherwise be spent);  BCR &gt; 3:1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8722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FF6600"/>
                        </a:buClr>
                        <a:buSzPct val="100000"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</a:rPr>
                        <a:t>2014 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chemeClr val="accent4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GB" sz="16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</a:rPr>
                        <a:t>GO RER </a:t>
                      </a:r>
                      <a:r>
                        <a:rPr kumimoji="0" lang="en-GB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</a:rPr>
                        <a:t>adopted by Ontario Government (as an election issue) and </a:t>
                      </a:r>
                      <a:r>
                        <a:rPr kumimoji="0" lang="en-GB" sz="16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FCP retained to prepare Initial Business Case. Confirms BCR &gt; 3:1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chemeClr val="accent4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GB" sz="16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Early works commence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937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FF6600"/>
                        </a:buClr>
                        <a:buSzPct val="100000"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</a:rPr>
                        <a:t>2018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chemeClr val="accent4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GB" sz="16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Full Business Case published.  Now $20bn cost including SOGR, new stations with integrated development.   BCR remains &gt; 3:1. After electrification is complete, fare revenues will exceed O&amp;M costs by a large margin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822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FF6600"/>
                        </a:buClr>
                        <a:buSzPct val="100000"/>
                        <a:buFont typeface="Wingdings" charset="2"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chemeClr val="accent4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GB" sz="16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Consortia shortlisted for “</a:t>
                      </a:r>
                      <a:r>
                        <a:rPr kumimoji="0" lang="en-GB" sz="1600" b="0" i="0" u="none" strike="noStrike" kern="0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OnCorridor</a:t>
                      </a:r>
                      <a:r>
                        <a:rPr kumimoji="0" lang="en-GB" sz="16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” DBFOM contract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382237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D0CA00-B7E8-46BB-893D-1445B3CC1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12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D55046-E461-E643-9FE0-3A41EBB92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077" y="1117600"/>
            <a:ext cx="6451847" cy="515251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645442-4F2F-465E-B0A5-FFB688713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54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de-CH" dirty="0"/>
              <a:t>Integrated Business Case model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solidFill>
            <a:srgbClr val="3CB5B1"/>
          </a:solidFill>
          <a:ln>
            <a:solidFill>
              <a:schemeClr val="tx1"/>
            </a:solidFill>
          </a:ln>
        </p:spPr>
        <p:txBody>
          <a:bodyPr lIns="72000" tIns="72000" rIns="72000" bIns="72000">
            <a:normAutofit fontScale="92500" lnSpcReduction="20000"/>
          </a:bodyPr>
          <a:lstStyle/>
          <a:p>
            <a:pPr algn="ctr">
              <a:lnSpc>
                <a:spcPct val="150000"/>
              </a:lnSpc>
            </a:pPr>
            <a:r>
              <a:rPr lang="de-CH" dirty="0">
                <a:solidFill>
                  <a:schemeClr val="bg1"/>
                </a:solidFill>
              </a:rPr>
              <a:t>Inputs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b="0" dirty="0">
                <a:solidFill>
                  <a:schemeClr val="bg1"/>
                </a:solidFill>
              </a:rPr>
              <a:t>Capital </a:t>
            </a:r>
            <a:r>
              <a:rPr lang="de-CH" b="0" dirty="0" err="1">
                <a:solidFill>
                  <a:schemeClr val="bg1"/>
                </a:solidFill>
              </a:rPr>
              <a:t>costs</a:t>
            </a:r>
            <a:r>
              <a:rPr lang="de-CH" b="0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b="0" dirty="0" err="1">
                <a:solidFill>
                  <a:schemeClr val="bg1"/>
                </a:solidFill>
              </a:rPr>
              <a:t>Existing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demand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and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underlying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growth</a:t>
            </a:r>
            <a:r>
              <a:rPr lang="de-CH" b="0" dirty="0">
                <a:solidFill>
                  <a:schemeClr val="bg1"/>
                </a:solidFill>
              </a:rPr>
              <a:t> (2.3% </a:t>
            </a:r>
            <a:r>
              <a:rPr lang="de-CH" b="0" dirty="0" err="1">
                <a:solidFill>
                  <a:schemeClr val="bg1"/>
                </a:solidFill>
              </a:rPr>
              <a:t>reflecting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historic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and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projected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growth</a:t>
            </a:r>
            <a:r>
              <a:rPr lang="de-CH" b="0" dirty="0">
                <a:solidFill>
                  <a:schemeClr val="bg1"/>
                </a:solidFill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b="0" dirty="0">
                <a:solidFill>
                  <a:schemeClr val="bg1"/>
                </a:solidFill>
              </a:rPr>
              <a:t>Demand </a:t>
            </a:r>
            <a:r>
              <a:rPr lang="de-CH" b="0" dirty="0" err="1">
                <a:solidFill>
                  <a:schemeClr val="bg1"/>
                </a:solidFill>
              </a:rPr>
              <a:t>elasticities</a:t>
            </a:r>
            <a:r>
              <a:rPr lang="de-CH" b="0" dirty="0">
                <a:solidFill>
                  <a:schemeClr val="bg1"/>
                </a:solidFill>
              </a:rPr>
              <a:t> (</a:t>
            </a:r>
            <a:r>
              <a:rPr lang="de-CH" b="0" dirty="0" err="1">
                <a:solidFill>
                  <a:schemeClr val="bg1"/>
                </a:solidFill>
              </a:rPr>
              <a:t>trip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times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and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frequencies</a:t>
            </a:r>
            <a:r>
              <a:rPr lang="de-CH" b="0" dirty="0">
                <a:solidFill>
                  <a:schemeClr val="bg1"/>
                </a:solidFill>
              </a:rPr>
              <a:t>) (0.3% </a:t>
            </a:r>
            <a:r>
              <a:rPr lang="de-CH" b="0" dirty="0" err="1">
                <a:solidFill>
                  <a:schemeClr val="bg1"/>
                </a:solidFill>
              </a:rPr>
              <a:t>peak</a:t>
            </a:r>
            <a:r>
              <a:rPr lang="de-CH" b="0" dirty="0">
                <a:solidFill>
                  <a:schemeClr val="bg1"/>
                </a:solidFill>
              </a:rPr>
              <a:t>, 1% off-peak)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b="0" dirty="0">
                <a:solidFill>
                  <a:schemeClr val="bg1"/>
                </a:solidFill>
              </a:rPr>
              <a:t>Operating </a:t>
            </a:r>
            <a:r>
              <a:rPr lang="de-CH" b="0" dirty="0" err="1">
                <a:solidFill>
                  <a:schemeClr val="bg1"/>
                </a:solidFill>
              </a:rPr>
              <a:t>cost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rates</a:t>
            </a:r>
            <a:r>
              <a:rPr lang="de-CH" b="0" dirty="0">
                <a:solidFill>
                  <a:schemeClr val="bg1"/>
                </a:solidFill>
              </a:rPr>
              <a:t> (</a:t>
            </a:r>
            <a:r>
              <a:rPr lang="en-US" b="0" dirty="0">
                <a:solidFill>
                  <a:schemeClr val="bg1"/>
                </a:solidFill>
              </a:rPr>
              <a:t>calibrated against actual GO costs, and international experience)</a:t>
            </a:r>
            <a:endParaRPr lang="de-CH" b="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b="0" dirty="0">
                <a:solidFill>
                  <a:schemeClr val="bg1"/>
                </a:solidFill>
              </a:rPr>
              <a:t>Fleet </a:t>
            </a:r>
            <a:r>
              <a:rPr lang="de-CH" b="0" dirty="0" err="1">
                <a:solidFill>
                  <a:schemeClr val="bg1"/>
                </a:solidFill>
              </a:rPr>
              <a:t>and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service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strategies</a:t>
            </a:r>
            <a:endParaRPr lang="de-CH" b="0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solidFill>
            <a:srgbClr val="3CB5B1"/>
          </a:solidFill>
          <a:ln>
            <a:solidFill>
              <a:schemeClr val="tx1"/>
            </a:solidFill>
          </a:ln>
        </p:spPr>
        <p:txBody>
          <a:bodyPr lIns="72000" tIns="72000" rIns="72000" bIns="72000">
            <a:normAutofit/>
          </a:bodyPr>
          <a:lstStyle/>
          <a:p>
            <a:pPr algn="ctr">
              <a:lnSpc>
                <a:spcPct val="140000"/>
              </a:lnSpc>
              <a:spcBef>
                <a:spcPts val="1200"/>
              </a:spcBef>
            </a:pPr>
            <a:r>
              <a:rPr lang="en-US" sz="1700" dirty="0">
                <a:solidFill>
                  <a:schemeClr val="bg1"/>
                </a:solidFill>
              </a:rPr>
              <a:t>Outputs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b="0" dirty="0">
                <a:solidFill>
                  <a:schemeClr val="bg1"/>
                </a:solidFill>
              </a:rPr>
              <a:t>O&amp;M </a:t>
            </a:r>
            <a:r>
              <a:rPr lang="de-CH" b="0" dirty="0" err="1">
                <a:solidFill>
                  <a:schemeClr val="bg1"/>
                </a:solidFill>
              </a:rPr>
              <a:t>costs</a:t>
            </a:r>
            <a:r>
              <a:rPr lang="de-CH" b="0" dirty="0">
                <a:solidFill>
                  <a:schemeClr val="bg1"/>
                </a:solidFill>
              </a:rPr>
              <a:t>, </a:t>
            </a:r>
            <a:r>
              <a:rPr lang="de-CH" b="0" dirty="0" err="1">
                <a:solidFill>
                  <a:schemeClr val="bg1"/>
                </a:solidFill>
              </a:rPr>
              <a:t>revenues</a:t>
            </a:r>
            <a:r>
              <a:rPr lang="de-CH" b="0" dirty="0">
                <a:solidFill>
                  <a:schemeClr val="bg1"/>
                </a:solidFill>
              </a:rPr>
              <a:t>, </a:t>
            </a:r>
            <a:r>
              <a:rPr lang="de-CH" b="0" dirty="0" err="1">
                <a:solidFill>
                  <a:schemeClr val="bg1"/>
                </a:solidFill>
              </a:rPr>
              <a:t>and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subsidy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or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surplus</a:t>
            </a:r>
            <a:endParaRPr lang="de-CH" b="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b="0" dirty="0" err="1">
                <a:solidFill>
                  <a:schemeClr val="bg1"/>
                </a:solidFill>
              </a:rPr>
              <a:t>Benefits</a:t>
            </a:r>
            <a:r>
              <a:rPr lang="de-CH" b="0" dirty="0">
                <a:solidFill>
                  <a:schemeClr val="bg1"/>
                </a:solidFill>
              </a:rPr>
              <a:t> (passenger time </a:t>
            </a:r>
            <a:r>
              <a:rPr lang="de-CH" b="0" dirty="0" err="1">
                <a:solidFill>
                  <a:schemeClr val="bg1"/>
                </a:solidFill>
              </a:rPr>
              <a:t>savings</a:t>
            </a:r>
            <a:r>
              <a:rPr lang="de-CH" b="0" dirty="0">
                <a:solidFill>
                  <a:schemeClr val="bg1"/>
                </a:solidFill>
              </a:rPr>
              <a:t> at $18/</a:t>
            </a:r>
            <a:r>
              <a:rPr lang="de-CH" b="0" dirty="0" err="1">
                <a:solidFill>
                  <a:schemeClr val="bg1"/>
                </a:solidFill>
              </a:rPr>
              <a:t>hour</a:t>
            </a:r>
            <a:r>
              <a:rPr lang="de-CH" b="0" dirty="0">
                <a:solidFill>
                  <a:schemeClr val="bg1"/>
                </a:solidFill>
              </a:rPr>
              <a:t>, </a:t>
            </a:r>
            <a:r>
              <a:rPr lang="de-CH" b="0" dirty="0" err="1">
                <a:solidFill>
                  <a:schemeClr val="bg1"/>
                </a:solidFill>
              </a:rPr>
              <a:t>road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user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benefits</a:t>
            </a:r>
            <a:r>
              <a:rPr lang="de-CH" b="0" dirty="0">
                <a:solidFill>
                  <a:schemeClr val="bg1"/>
                </a:solidFill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b="0" dirty="0">
                <a:solidFill>
                  <a:schemeClr val="bg1"/>
                </a:solidFill>
              </a:rPr>
              <a:t>Net </a:t>
            </a:r>
            <a:r>
              <a:rPr lang="de-CH" b="0" dirty="0" err="1">
                <a:solidFill>
                  <a:schemeClr val="bg1"/>
                </a:solidFill>
              </a:rPr>
              <a:t>Benefits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and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Cost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Benefit</a:t>
            </a:r>
            <a:r>
              <a:rPr lang="de-CH" b="0" dirty="0">
                <a:solidFill>
                  <a:schemeClr val="bg1"/>
                </a:solidFill>
              </a:rPr>
              <a:t> </a:t>
            </a:r>
            <a:r>
              <a:rPr lang="de-CH" b="0" dirty="0" err="1">
                <a:solidFill>
                  <a:schemeClr val="bg1"/>
                </a:solidFill>
              </a:rPr>
              <a:t>Ratios</a:t>
            </a:r>
            <a:endParaRPr lang="de-CH" b="0" dirty="0">
              <a:solidFill>
                <a:schemeClr val="bg1"/>
              </a:solidFill>
            </a:endParaRPr>
          </a:p>
          <a:p>
            <a:r>
              <a:rPr lang="en-US" b="0" i="1" dirty="0">
                <a:solidFill>
                  <a:schemeClr val="bg1"/>
                </a:solidFill>
              </a:rPr>
              <a:t>All costs and benefits calculated over 60 years, with 3.5% real discount rate.</a:t>
            </a:r>
          </a:p>
          <a:p>
            <a:r>
              <a:rPr lang="en-US" b="0" i="1" dirty="0">
                <a:solidFill>
                  <a:schemeClr val="bg1"/>
                </a:solidFill>
              </a:rPr>
              <a:t>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48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Service Levels tested on each of 7 corridors</a:t>
            </a:r>
            <a:endParaRPr lang="en-GB" dirty="0"/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764114"/>
              </p:ext>
            </p:extLst>
          </p:nvPr>
        </p:nvGraphicFramePr>
        <p:xfrm>
          <a:off x="838200" y="1600200"/>
          <a:ext cx="8229600" cy="37185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086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43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FF6600"/>
                        </a:buClr>
                        <a:buSzPct val="100000"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1800" b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Commuter Rail</a:t>
                      </a:r>
                      <a:endParaRPr lang="en-GB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GB" sz="18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As existing (2014) with bi-level diesels</a:t>
                      </a:r>
                      <a:endParaRPr kumimoji="0" lang="en-GB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GB" sz="18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Half-hourly all day on Lakeshore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GB" sz="18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Peak only, peak direction on other routes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r"/>
                      <a:r>
                        <a:rPr kumimoji="0" lang="en-GB" sz="2000" b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Two-way all day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GB" sz="18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Half-hourly all day electric locos on Lakeshore</a:t>
                      </a:r>
                    </a:p>
                    <a:p>
                      <a:pPr marL="342900" indent="-342900">
                        <a:buClr>
                          <a:schemeClr val="accent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en-GB" sz="18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Hourly all day diesel on other routes</a:t>
                      </a:r>
                    </a:p>
                    <a:p>
                      <a:pPr marL="342900" indent="-342900">
                        <a:buClr>
                          <a:schemeClr val="accent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en-GB" sz="18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Requires some double tracking</a:t>
                      </a:r>
                      <a:endParaRPr kumimoji="0" lang="en-GB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r"/>
                      <a:r>
                        <a:rPr kumimoji="0" lang="en-GB" sz="2000" b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Diesel RER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chemeClr val="accent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en-GB" sz="18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Diesel trains every 15 minutes all day on all routes</a:t>
                      </a:r>
                    </a:p>
                    <a:p>
                      <a:pPr marL="342900" indent="-342900">
                        <a:buClr>
                          <a:schemeClr val="accent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en-GB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</a:rPr>
                        <a:t>Requires extensive double tracking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r"/>
                      <a:r>
                        <a:rPr kumimoji="0" lang="en-GB" sz="2000" b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Regional Express Rail</a:t>
                      </a:r>
                      <a:endParaRPr kumimoji="0" lang="en-GB" sz="1800" b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</a:endParaRPr>
                    </a:p>
                    <a:p>
                      <a:pPr algn="r"/>
                      <a:endParaRPr lang="en-GB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chemeClr val="accent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en-GB" sz="18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All day every 15 minutes with EMUs to “inner” stations</a:t>
                      </a:r>
                    </a:p>
                    <a:p>
                      <a:pPr marL="342900" indent="-342900">
                        <a:buClr>
                          <a:schemeClr val="accent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en-GB" sz="18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All day every 30 minutes with EMUs beyond c20 miles</a:t>
                      </a:r>
                      <a:endParaRPr kumimoji="0" lang="en-GB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itchFamily="34" charset="0"/>
                      </a:endParaRPr>
                    </a:p>
                    <a:p>
                      <a:pPr marL="342900" indent="-342900">
                        <a:buClr>
                          <a:schemeClr val="accent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en-GB" sz="18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Peak only services use bilevels with electric locos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F930FD-38F8-483B-AEA8-0FD0F0C36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67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2F4439C-3F01-4552-85AA-0691AAD90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Service plans for 7 corridors and 5 scenarios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D7690844-1CD4-C74A-A076-87D30099BA4B}" type="slidenum">
              <a:rPr lang="en-US" smtClean="0"/>
              <a:t>25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826" y="1117600"/>
            <a:ext cx="7646348" cy="53191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800000">
            <a:off x="2838204" y="3152406"/>
            <a:ext cx="4229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32564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de-CH" sz="2800" dirty="0"/>
              <a:t>Capital </a:t>
            </a:r>
            <a:r>
              <a:rPr lang="de-CH" sz="2800" dirty="0" err="1"/>
              <a:t>Expenditure</a:t>
            </a:r>
            <a:r>
              <a:rPr lang="de-CH" sz="2800" dirty="0"/>
              <a:t> </a:t>
            </a:r>
            <a:r>
              <a:rPr lang="de-CH" sz="2800" dirty="0" err="1"/>
              <a:t>by</a:t>
            </a:r>
            <a:r>
              <a:rPr lang="de-CH" sz="2800" dirty="0"/>
              <a:t> </a:t>
            </a:r>
            <a:r>
              <a:rPr lang="de-CH" sz="2800" dirty="0" err="1"/>
              <a:t>Corridor</a:t>
            </a:r>
            <a:endParaRPr lang="en-GB" sz="2800" dirty="0"/>
          </a:p>
        </p:txBody>
      </p:sp>
      <p:graphicFrame>
        <p:nvGraphicFramePr>
          <p:cNvPr id="7" name="Chart 3"/>
          <p:cNvGraphicFramePr>
            <a:graphicFrameLocks noGrp="1"/>
          </p:cNvGraphicFramePr>
          <p:nvPr>
            <p:ph type="tbl" idx="1"/>
          </p:nvPr>
        </p:nvGraphicFramePr>
        <p:xfrm>
          <a:off x="392671" y="1157710"/>
          <a:ext cx="9120658" cy="5223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19798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US" dirty="0"/>
              <a:t>Using EMUs over DMUs and diesel locomotives reduces operating cost, increases revenue and offers additional benefits to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Much lower operating costs per train mile – for the lower traffic levels typically attracted off-peak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Faster acceleration and braking which leads to:</a:t>
            </a:r>
          </a:p>
          <a:p>
            <a:pPr lvl="2"/>
            <a:r>
              <a:rPr lang="en-US" dirty="0"/>
              <a:t>Higher revenues and benefits</a:t>
            </a:r>
          </a:p>
          <a:p>
            <a:pPr lvl="2"/>
            <a:r>
              <a:rPr lang="en-US" dirty="0"/>
              <a:t>Higher fleet and crew productivity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Lower noise (so noise wall savings??)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Retaining existing bi-level fleet but replacing with electric locos reduces capital costs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A47881-DAF2-41F9-A37A-ED3DAF31E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12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US" dirty="0"/>
              <a:t>EMUs have significantly lower operating costs than diesel locomotives and DMUs due to a lower cost of traction power and reduced maintenance cost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680" y="1048351"/>
            <a:ext cx="7483372" cy="514547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EEA2E6-7E9B-4362-8532-50A8F66D1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82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Ridership growth by Corridor </a:t>
            </a:r>
            <a:endParaRPr lang="en-GB" dirty="0"/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000" y="1155561"/>
            <a:ext cx="9144000" cy="4692581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3872880" y="1000824"/>
            <a:ext cx="2232248" cy="174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6C94CF-4186-439B-96A9-36AC2B756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95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Costs</a:t>
            </a:r>
            <a:endParaRPr lang="en-GB" dirty="0"/>
          </a:p>
        </p:txBody>
      </p:sp>
      <p:sp>
        <p:nvSpPr>
          <p:cNvPr id="7" name="Rechteck 6"/>
          <p:cNvSpPr/>
          <p:nvPr/>
        </p:nvSpPr>
        <p:spPr>
          <a:xfrm>
            <a:off x="3872880" y="1000824"/>
            <a:ext cx="2232248" cy="174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81000" y="912210"/>
            <a:ext cx="9144000" cy="504069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17A656-B4FD-4417-AE4E-513D8A357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89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17052"/>
              </p:ext>
            </p:extLst>
          </p:nvPr>
        </p:nvGraphicFramePr>
        <p:xfrm>
          <a:off x="884551" y="1009148"/>
          <a:ext cx="8136898" cy="5472613"/>
        </p:xfrm>
        <a:graphic>
          <a:graphicData uri="http://schemas.openxmlformats.org/drawingml/2006/table">
            <a:tbl>
              <a:tblPr/>
              <a:tblGrid>
                <a:gridCol w="1988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4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48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48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48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48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48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48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484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484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1484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1999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INCREMENTAL ANALYSIS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Scenario 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compared with Do Minimum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109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2014 $ millions NPV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Lakeshore West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Lakeshore East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Milton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Kitchener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Barrie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Richmond Hill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Stouffville</a:t>
                      </a:r>
                      <a:endParaRPr lang="en-US" sz="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Total GO Rail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GO Bus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Total GO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693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Revenue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1,531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1,229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1,801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2,158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2,263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608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829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10,506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(288)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10,218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Crew</a:t>
                      </a:r>
                    </a:p>
                  </a:txBody>
                  <a:tcPr marL="12863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(96)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(169)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(305)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(225)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(140)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(114)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(1,040)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182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(859)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Fuel</a:t>
                      </a:r>
                    </a:p>
                  </a:txBody>
                  <a:tcPr marL="12863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121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288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61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97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775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70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845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Electricity for Traction</a:t>
                      </a:r>
                    </a:p>
                  </a:txBody>
                  <a:tcPr marL="12863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(107)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(122)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(150)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(210)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(56)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(60)</a:t>
                      </a:r>
                    </a:p>
                  </a:txBody>
                  <a:tcPr marL="12863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(843)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(843)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Rolling stock maintenance</a:t>
                      </a:r>
                    </a:p>
                  </a:txBody>
                  <a:tcPr marL="12863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(158)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(231)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(459)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(94)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(95)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(932)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(897)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Infrastructure maintenance</a:t>
                      </a:r>
                    </a:p>
                  </a:txBody>
                  <a:tcPr marL="12863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(74)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(45)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(82)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(219)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(201)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(70)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(80)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(771)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(771)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User Charges-Plant &amp; Roadway</a:t>
                      </a:r>
                    </a:p>
                  </a:txBody>
                  <a:tcPr marL="12863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(86)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87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(352)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(62)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(413)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(413)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Other</a:t>
                      </a:r>
                    </a:p>
                  </a:txBody>
                  <a:tcPr marL="12863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(158)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(43)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(159)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(286)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(250)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(114)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(96)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(1,106)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(1,091)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Operating Costs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(413)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175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(519)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(1,462)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(1,248)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(514)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(409)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(4,330)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301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(4,029)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Operating Surplus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1,118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1,405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1,281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696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1,015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94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420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6,177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6,189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Infrastructure</a:t>
                      </a:r>
                    </a:p>
                  </a:txBody>
                  <a:tcPr marL="12863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(254)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(62)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(1,206)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(2,288)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(1,395)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(814)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(773)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(6,792)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(6,792)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Electrification capex</a:t>
                      </a:r>
                    </a:p>
                  </a:txBody>
                  <a:tcPr marL="12863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(470)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(425)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(261)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(624)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(524)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(274)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(188)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(2,767)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(2,767)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Property</a:t>
                      </a:r>
                    </a:p>
                  </a:txBody>
                  <a:tcPr marL="12863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(36)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(60)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(116)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(77)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(41)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(372)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(372)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Property</a:t>
                      </a:r>
                    </a:p>
                  </a:txBody>
                  <a:tcPr marL="12863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Parking</a:t>
                      </a:r>
                    </a:p>
                  </a:txBody>
                  <a:tcPr marL="12863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(219)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(324)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(360)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(426)</a:t>
                      </a:r>
                    </a:p>
                  </a:txBody>
                  <a:tcPr marL="12863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(272)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(166)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(180)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(2,563)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143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(2,420)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Other network capex</a:t>
                      </a:r>
                    </a:p>
                  </a:txBody>
                  <a:tcPr marL="12863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(1,509)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(1,509)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Capital Investment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(962)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(848)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(1,888)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(3,453)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(2,267)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(1,295)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(1,164)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(14,001)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143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(13,858)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Cost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(1,375)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(673)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(2,407)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(4,914)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(3,515)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(1,809)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(1,573)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(18,331)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444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(17,887)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Surplus or (subsidy)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557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(606)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(2,756)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(1,252)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(1,201)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(744)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(7,825)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9C0006"/>
                          </a:solidFill>
                          <a:effectLst/>
                          <a:latin typeface="Arial"/>
                        </a:rPr>
                        <a:t> (7,669)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Existing Transit User Time Savings</a:t>
                      </a:r>
                    </a:p>
                  </a:txBody>
                  <a:tcPr marL="25727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2,675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2,573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1,075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1,256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1,186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706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289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9,802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9,802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New Transit User Time Savings</a:t>
                      </a:r>
                    </a:p>
                  </a:txBody>
                  <a:tcPr marL="25727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1,087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718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2,154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3,228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3,458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946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1,231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12,821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12,821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5755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Peak Period Road User Time Savings</a:t>
                      </a:r>
                    </a:p>
                  </a:txBody>
                  <a:tcPr marL="25727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503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606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544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546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801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265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223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3,488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3,488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Off-Peak Road User Time Savings</a:t>
                      </a:r>
                    </a:p>
                  </a:txBody>
                  <a:tcPr marL="25727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152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175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303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60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90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1,090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1,090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Auto Operating Cost Reduction</a:t>
                      </a:r>
                    </a:p>
                  </a:txBody>
                  <a:tcPr marL="25727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3,267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2,689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3,711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4,147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6,121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1,410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1,803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23,236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23,236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Safety Benefits</a:t>
                      </a:r>
                    </a:p>
                  </a:txBody>
                  <a:tcPr marL="25727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351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288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399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443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653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151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193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2,479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2,479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TRANSPORT BENEFITS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8,034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6,978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8,058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9,824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12,524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3,539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3,830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52,916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52,916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Road and transit user benefits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4,767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4,289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4,347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5,677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6,402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2,129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2,027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29,681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29,681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NARROW BENEFIT:COST RATIO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infinite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infinite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7.17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2.06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5.11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1.77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2.72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3.79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infinite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3.87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benefits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8,034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6,978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8,058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9,824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12,524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3,539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3,830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52,916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52,916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52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Net benefits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6,659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6,305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5,651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4,910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9,008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1,730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2,257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34,585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444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6100"/>
                          </a:solidFill>
                          <a:effectLst/>
                          <a:latin typeface="Arial"/>
                        </a:rPr>
                        <a:t> 35,029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297634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FULL BENEFIT:COST RATIO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5.84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10.38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3.35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2.00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3.56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1.96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2.44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2.89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infinite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2.96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62D89F-4A81-417A-A7B6-AAAF32321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48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US" dirty="0"/>
              <a:t>Service Level 4 (frequent EMUs) generate significantly greater transport benefits and net benefits at comparable cost levels</a:t>
            </a:r>
          </a:p>
        </p:txBody>
      </p:sp>
      <p:pic>
        <p:nvPicPr>
          <p:cNvPr id="10" name="Picture 3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4079" y="1402751"/>
            <a:ext cx="8267545" cy="495922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E93D4E-9B0A-4080-8022-9C952A324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32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31557D-3D46-4BE2-A295-62063F04C7BB}"/>
              </a:ext>
            </a:extLst>
          </p:cNvPr>
          <p:cNvSpPr/>
          <p:nvPr/>
        </p:nvSpPr>
        <p:spPr>
          <a:xfrm>
            <a:off x="634524" y="1000146"/>
            <a:ext cx="8782526" cy="352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Service Level Modelling</a:t>
            </a:r>
          </a:p>
        </p:txBody>
      </p:sp>
    </p:spTree>
    <p:extLst>
      <p:ext uri="{BB962C8B-B14F-4D97-AF65-F5344CB8AC3E}">
        <p14:creationId xmlns:p14="http://schemas.microsoft.com/office/powerpoint/2010/main" val="397423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RER Incremental Subsidy, Fares and Benefits</a:t>
            </a:r>
            <a:endParaRPr lang="en-GB" dirty="0"/>
          </a:p>
        </p:txBody>
      </p:sp>
      <p:sp>
        <p:nvSpPr>
          <p:cNvPr id="7" name="Rechteck 6"/>
          <p:cNvSpPr/>
          <p:nvPr/>
        </p:nvSpPr>
        <p:spPr>
          <a:xfrm>
            <a:off x="3872880" y="1000824"/>
            <a:ext cx="2232248" cy="174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3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067" y="1340769"/>
            <a:ext cx="8173866" cy="452596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609E6C-A3DA-46CF-8B04-60959B709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33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5942BD-1490-47BC-9B07-35E66EFEE7CD}"/>
              </a:ext>
            </a:extLst>
          </p:cNvPr>
          <p:cNvSpPr/>
          <p:nvPr/>
        </p:nvSpPr>
        <p:spPr>
          <a:xfrm>
            <a:off x="634524" y="1000146"/>
            <a:ext cx="8782526" cy="352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GO RER Incremental Subsidy, Fares and Benefits</a:t>
            </a:r>
          </a:p>
        </p:txBody>
      </p:sp>
    </p:spTree>
    <p:extLst>
      <p:ext uri="{BB962C8B-B14F-4D97-AF65-F5344CB8AC3E}">
        <p14:creationId xmlns:p14="http://schemas.microsoft.com/office/powerpoint/2010/main" val="275669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08585" y="1164936"/>
            <a:ext cx="7263857" cy="471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5F3E6DC-FC81-4673-9888-AE2F79D8F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GB" dirty="0"/>
              <a:t>RER will generate operating surpluses that will pay back a substantial share of capital costs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D4FA7A-8367-4C7D-9F1D-7FB099F1A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20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On the Lakeshore, EMUs appear to cost 20% less to operate and attract 6% more revenue. Are we sure?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484784"/>
            <a:ext cx="9067800" cy="50419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48644E-DBB2-4205-AB0F-C84FC8F7F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00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A034E-A7FB-BA40-A05B-901B5B575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Expansion -  Status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295258-4AD3-3A4F-A142-0296043FD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government elected June 2018 reaffirmed support for the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Early works underway including double tracking of Stouffville and Barrie corridors, rebuilding tunnel under 401 expressway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Decision to split project into “on corridor” and “off corridor” 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 Corridor works, including track, </a:t>
            </a:r>
            <a:r>
              <a:rPr lang="en-US" dirty="0" err="1"/>
              <a:t>signalling</a:t>
            </a:r>
            <a:r>
              <a:rPr lang="en-US" dirty="0"/>
              <a:t>, trains, power, and 30 years operation to be awarded as a single contract.  Now ”in market” with international teams preparing bids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Off Corridor works to be implemented through a range of contracts including an “alliance” contract for Union Station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Stations to be rebuilt or built, wherever possible, in partnership with private developers. Several already underway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15 minute all-day service introduced on Lakeshore in 2019; hourly all day services now operating on 3 other corridors all using diesels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276BC7-DAB6-7F43-8E48-D1B24DFDE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55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16BE-C345-497B-9FB7-BCCCFD154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DFCB4BD-977D-4D30-9E71-B7DD7567EC01}"/>
              </a:ext>
            </a:extLst>
          </p:cNvPr>
          <p:cNvGrpSpPr/>
          <p:nvPr/>
        </p:nvGrpSpPr>
        <p:grpSpPr>
          <a:xfrm>
            <a:off x="497400" y="1670410"/>
            <a:ext cx="6267603" cy="660836"/>
            <a:chOff x="497400" y="1824849"/>
            <a:chExt cx="6267603" cy="66083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AB4354A-57AA-4BB2-A0AE-4A47FCCF73D9}"/>
                </a:ext>
              </a:extLst>
            </p:cNvPr>
            <p:cNvSpPr/>
            <p:nvPr/>
          </p:nvSpPr>
          <p:spPr>
            <a:xfrm>
              <a:off x="827817" y="1824849"/>
              <a:ext cx="5937186" cy="660836"/>
            </a:xfrm>
            <a:custGeom>
              <a:avLst/>
              <a:gdLst>
                <a:gd name="connsiteX0" fmla="*/ 0 w 5937186"/>
                <a:gd name="connsiteY0" fmla="*/ 0 h 660834"/>
                <a:gd name="connsiteX1" fmla="*/ 5606769 w 5937186"/>
                <a:gd name="connsiteY1" fmla="*/ 0 h 660834"/>
                <a:gd name="connsiteX2" fmla="*/ 5937186 w 5937186"/>
                <a:gd name="connsiteY2" fmla="*/ 330417 h 660834"/>
                <a:gd name="connsiteX3" fmla="*/ 5606769 w 5937186"/>
                <a:gd name="connsiteY3" fmla="*/ 660834 h 660834"/>
                <a:gd name="connsiteX4" fmla="*/ 0 w 5937186"/>
                <a:gd name="connsiteY4" fmla="*/ 660834 h 660834"/>
                <a:gd name="connsiteX5" fmla="*/ 0 w 5937186"/>
                <a:gd name="connsiteY5" fmla="*/ 0 h 6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7186" h="660834">
                  <a:moveTo>
                    <a:pt x="5937186" y="660833"/>
                  </a:moveTo>
                  <a:lnTo>
                    <a:pt x="330417" y="660833"/>
                  </a:lnTo>
                  <a:lnTo>
                    <a:pt x="0" y="330417"/>
                  </a:lnTo>
                  <a:lnTo>
                    <a:pt x="330417" y="1"/>
                  </a:lnTo>
                  <a:lnTo>
                    <a:pt x="5937186" y="1"/>
                  </a:lnTo>
                  <a:lnTo>
                    <a:pt x="5937186" y="660833"/>
                  </a:lnTo>
                  <a:close/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6618" tIns="80011" rIns="149352" bIns="80011" numCol="1" spcCol="1270" anchor="ctr" anchorCtr="0">
              <a:noAutofit/>
            </a:bodyPr>
            <a:lstStyle/>
            <a:p>
              <a:pPr marL="0" lvl="0" indent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i="0" kern="1200" dirty="0">
                  <a:solidFill>
                    <a:schemeClr val="bg1">
                      <a:lumMod val="75000"/>
                    </a:schemeClr>
                  </a:solidFill>
                </a:rPr>
                <a:t>My Background</a:t>
              </a:r>
              <a:endParaRPr lang="en-GB" sz="2100" kern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F5DCFBF-83DC-4C6A-B609-3E7750760994}"/>
                </a:ext>
              </a:extLst>
            </p:cNvPr>
            <p:cNvSpPr/>
            <p:nvPr/>
          </p:nvSpPr>
          <p:spPr>
            <a:xfrm>
              <a:off x="497400" y="1824850"/>
              <a:ext cx="660834" cy="6608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5D82A2E-C791-4525-8A53-DDCAD7C76CAD}"/>
              </a:ext>
            </a:extLst>
          </p:cNvPr>
          <p:cNvGrpSpPr/>
          <p:nvPr/>
        </p:nvGrpSpPr>
        <p:grpSpPr>
          <a:xfrm>
            <a:off x="497400" y="2749271"/>
            <a:ext cx="6267603" cy="660836"/>
            <a:chOff x="497400" y="2799714"/>
            <a:chExt cx="6267603" cy="660836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F2B1BEF-AE6E-4DD4-B2ED-4E9C18527560}"/>
                </a:ext>
              </a:extLst>
            </p:cNvPr>
            <p:cNvSpPr/>
            <p:nvPr/>
          </p:nvSpPr>
          <p:spPr>
            <a:xfrm>
              <a:off x="827817" y="2799714"/>
              <a:ext cx="5937186" cy="660836"/>
            </a:xfrm>
            <a:custGeom>
              <a:avLst/>
              <a:gdLst>
                <a:gd name="connsiteX0" fmla="*/ 0 w 5937186"/>
                <a:gd name="connsiteY0" fmla="*/ 0 h 660834"/>
                <a:gd name="connsiteX1" fmla="*/ 5606769 w 5937186"/>
                <a:gd name="connsiteY1" fmla="*/ 0 h 660834"/>
                <a:gd name="connsiteX2" fmla="*/ 5937186 w 5937186"/>
                <a:gd name="connsiteY2" fmla="*/ 330417 h 660834"/>
                <a:gd name="connsiteX3" fmla="*/ 5606769 w 5937186"/>
                <a:gd name="connsiteY3" fmla="*/ 660834 h 660834"/>
                <a:gd name="connsiteX4" fmla="*/ 0 w 5937186"/>
                <a:gd name="connsiteY4" fmla="*/ 660834 h 660834"/>
                <a:gd name="connsiteX5" fmla="*/ 0 w 5937186"/>
                <a:gd name="connsiteY5" fmla="*/ 0 h 6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7186" h="660834">
                  <a:moveTo>
                    <a:pt x="5937186" y="660833"/>
                  </a:moveTo>
                  <a:lnTo>
                    <a:pt x="330417" y="660833"/>
                  </a:lnTo>
                  <a:lnTo>
                    <a:pt x="0" y="330417"/>
                  </a:lnTo>
                  <a:lnTo>
                    <a:pt x="330417" y="1"/>
                  </a:lnTo>
                  <a:lnTo>
                    <a:pt x="5937186" y="1"/>
                  </a:lnTo>
                  <a:lnTo>
                    <a:pt x="5937186" y="66083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6618" tIns="80011" rIns="149352" bIns="80011" numCol="1" spcCol="1270" anchor="ctr" anchorCtr="0">
              <a:noAutofit/>
            </a:bodyPr>
            <a:lstStyle/>
            <a:p>
              <a:pPr marL="0" lvl="0" indent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i="0" kern="1200" dirty="0">
                  <a:solidFill>
                    <a:schemeClr val="bg1">
                      <a:lumMod val="75000"/>
                    </a:schemeClr>
                  </a:solidFill>
                </a:rPr>
                <a:t>Why Business Planning Matters – UK Experience</a:t>
              </a:r>
              <a:endParaRPr lang="en-GB" sz="2100" kern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8BE01C2-40B8-42D2-9520-6BACB092B0F6}"/>
                </a:ext>
              </a:extLst>
            </p:cNvPr>
            <p:cNvSpPr/>
            <p:nvPr/>
          </p:nvSpPr>
          <p:spPr>
            <a:xfrm>
              <a:off x="497400" y="2799715"/>
              <a:ext cx="660834" cy="6608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72865B1-4C26-4D25-82AF-B58B790EAC88}"/>
              </a:ext>
            </a:extLst>
          </p:cNvPr>
          <p:cNvGrpSpPr/>
          <p:nvPr/>
        </p:nvGrpSpPr>
        <p:grpSpPr>
          <a:xfrm>
            <a:off x="497400" y="3828132"/>
            <a:ext cx="6267603" cy="660835"/>
            <a:chOff x="497400" y="3774579"/>
            <a:chExt cx="6267603" cy="660835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E8966CC-0742-44E4-AC2C-40527585E96C}"/>
                </a:ext>
              </a:extLst>
            </p:cNvPr>
            <p:cNvSpPr/>
            <p:nvPr/>
          </p:nvSpPr>
          <p:spPr>
            <a:xfrm>
              <a:off x="827817" y="3774579"/>
              <a:ext cx="5937186" cy="660835"/>
            </a:xfrm>
            <a:custGeom>
              <a:avLst/>
              <a:gdLst>
                <a:gd name="connsiteX0" fmla="*/ 0 w 5937186"/>
                <a:gd name="connsiteY0" fmla="*/ 0 h 660834"/>
                <a:gd name="connsiteX1" fmla="*/ 5606769 w 5937186"/>
                <a:gd name="connsiteY1" fmla="*/ 0 h 660834"/>
                <a:gd name="connsiteX2" fmla="*/ 5937186 w 5937186"/>
                <a:gd name="connsiteY2" fmla="*/ 330417 h 660834"/>
                <a:gd name="connsiteX3" fmla="*/ 5606769 w 5937186"/>
                <a:gd name="connsiteY3" fmla="*/ 660834 h 660834"/>
                <a:gd name="connsiteX4" fmla="*/ 0 w 5937186"/>
                <a:gd name="connsiteY4" fmla="*/ 660834 h 660834"/>
                <a:gd name="connsiteX5" fmla="*/ 0 w 5937186"/>
                <a:gd name="connsiteY5" fmla="*/ 0 h 6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7186" h="660834">
                  <a:moveTo>
                    <a:pt x="5937186" y="660833"/>
                  </a:moveTo>
                  <a:lnTo>
                    <a:pt x="330417" y="660833"/>
                  </a:lnTo>
                  <a:lnTo>
                    <a:pt x="0" y="330417"/>
                  </a:lnTo>
                  <a:lnTo>
                    <a:pt x="330417" y="1"/>
                  </a:lnTo>
                  <a:lnTo>
                    <a:pt x="5937186" y="1"/>
                  </a:lnTo>
                  <a:lnTo>
                    <a:pt x="5937186" y="660833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6618" tIns="80011" rIns="149352" bIns="80010" numCol="1" spcCol="1270" anchor="ctr" anchorCtr="0">
              <a:noAutofit/>
            </a:bodyPr>
            <a:lstStyle/>
            <a:p>
              <a:pPr marL="0" lvl="0" indent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i="0" kern="1200" dirty="0">
                  <a:solidFill>
                    <a:schemeClr val="bg1">
                      <a:lumMod val="75000"/>
                    </a:schemeClr>
                  </a:solidFill>
                </a:rPr>
                <a:t>Toronto GO Expansion</a:t>
              </a:r>
              <a:endParaRPr lang="en-GB" sz="2100" kern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7585C13-C63E-47F0-862B-4D8D79961894}"/>
                </a:ext>
              </a:extLst>
            </p:cNvPr>
            <p:cNvSpPr/>
            <p:nvPr/>
          </p:nvSpPr>
          <p:spPr>
            <a:xfrm>
              <a:off x="497400" y="3774580"/>
              <a:ext cx="660834" cy="66083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78C1321-B5F3-4A0D-A270-9E3FDA692839}"/>
              </a:ext>
            </a:extLst>
          </p:cNvPr>
          <p:cNvGrpSpPr/>
          <p:nvPr/>
        </p:nvGrpSpPr>
        <p:grpSpPr>
          <a:xfrm>
            <a:off x="497400" y="4906991"/>
            <a:ext cx="6267603" cy="660835"/>
            <a:chOff x="497400" y="4749442"/>
            <a:chExt cx="6267603" cy="660835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A93603D-3404-4996-8AC0-5C9039D91C20}"/>
                </a:ext>
              </a:extLst>
            </p:cNvPr>
            <p:cNvSpPr/>
            <p:nvPr/>
          </p:nvSpPr>
          <p:spPr>
            <a:xfrm>
              <a:off x="827817" y="4749442"/>
              <a:ext cx="5937186" cy="660835"/>
            </a:xfrm>
            <a:custGeom>
              <a:avLst/>
              <a:gdLst>
                <a:gd name="connsiteX0" fmla="*/ 0 w 5937186"/>
                <a:gd name="connsiteY0" fmla="*/ 0 h 660834"/>
                <a:gd name="connsiteX1" fmla="*/ 5606769 w 5937186"/>
                <a:gd name="connsiteY1" fmla="*/ 0 h 660834"/>
                <a:gd name="connsiteX2" fmla="*/ 5937186 w 5937186"/>
                <a:gd name="connsiteY2" fmla="*/ 330417 h 660834"/>
                <a:gd name="connsiteX3" fmla="*/ 5606769 w 5937186"/>
                <a:gd name="connsiteY3" fmla="*/ 660834 h 660834"/>
                <a:gd name="connsiteX4" fmla="*/ 0 w 5937186"/>
                <a:gd name="connsiteY4" fmla="*/ 660834 h 660834"/>
                <a:gd name="connsiteX5" fmla="*/ 0 w 5937186"/>
                <a:gd name="connsiteY5" fmla="*/ 0 h 6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7186" h="660834">
                  <a:moveTo>
                    <a:pt x="5937186" y="660833"/>
                  </a:moveTo>
                  <a:lnTo>
                    <a:pt x="330417" y="660833"/>
                  </a:lnTo>
                  <a:lnTo>
                    <a:pt x="0" y="330417"/>
                  </a:lnTo>
                  <a:lnTo>
                    <a:pt x="330417" y="1"/>
                  </a:lnTo>
                  <a:lnTo>
                    <a:pt x="5937186" y="1"/>
                  </a:lnTo>
                  <a:lnTo>
                    <a:pt x="5937186" y="66083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6618" tIns="80011" rIns="149352" bIns="80010" numCol="1" spcCol="1270" anchor="ctr" anchorCtr="0">
              <a:noAutofit/>
            </a:bodyPr>
            <a:lstStyle/>
            <a:p>
              <a:pPr marL="0" lvl="0" indent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b="1" i="0" kern="1200" dirty="0">
                  <a:solidFill>
                    <a:schemeClr val="tx1"/>
                  </a:solidFill>
                </a:rPr>
                <a:t>Relevance to US Cities</a:t>
              </a:r>
              <a:endParaRPr lang="en-GB" sz="21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429DAC8-EE00-4B3F-AF64-E8E32C5D6147}"/>
                </a:ext>
              </a:extLst>
            </p:cNvPr>
            <p:cNvSpPr/>
            <p:nvPr/>
          </p:nvSpPr>
          <p:spPr>
            <a:xfrm>
              <a:off x="497400" y="4749443"/>
              <a:ext cx="660834" cy="660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8F7B6-B3C6-4C29-BA55-ECCD1625A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66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Several US city-regions have diesel commuter rail systems with infrequent all-day services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Some are even electrified, but use trains optimized for the peak, not the off-peak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Ridership on US commuter rail corridors is typically about half as much as on GO, due to competing freeway capacity.  But the numbers can still work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Initial work looking at the MBTA system suggests that the case for RER can still be very strong.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F8EC2F-A9D1-46A2-B56A-D5C818017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38</a:t>
            </a:fld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DACED8A-8B1C-4A40-BCD4-813B65EF6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Relevance to US Cities</a:t>
            </a:r>
          </a:p>
        </p:txBody>
      </p:sp>
    </p:spTree>
    <p:extLst>
      <p:ext uri="{BB962C8B-B14F-4D97-AF65-F5344CB8AC3E}">
        <p14:creationId xmlns:p14="http://schemas.microsoft.com/office/powerpoint/2010/main" val="352256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MBTA </a:t>
            </a:r>
            <a:r>
              <a:rPr lang="de-CH" dirty="0" err="1"/>
              <a:t>Commuter</a:t>
            </a:r>
            <a:r>
              <a:rPr lang="de-CH" dirty="0"/>
              <a:t> </a:t>
            </a:r>
            <a:r>
              <a:rPr lang="de-CH" dirty="0" err="1"/>
              <a:t>Map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1681" y="874680"/>
            <a:ext cx="5262638" cy="55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1C0DB5-CA90-4B1A-B377-B4BDDAB76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30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65668" y="2845951"/>
            <a:ext cx="6374664" cy="33802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Providence/Stoughton Line – payback is within a few years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A44E1C-0C8E-485E-B175-14375CCF3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40</a:t>
            </a:fld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488950" y="1134188"/>
            <a:ext cx="8928100" cy="5335588"/>
          </a:xfrm>
        </p:spPr>
        <p:txBody>
          <a:bodyPr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Providence Line is already electrified but MBTA uses diesel trains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Stoughton Branch can be electrified probably for less than $50m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Farebox recovery rises to 150%, repaying capital costs in a few years</a:t>
            </a:r>
          </a:p>
        </p:txBody>
      </p:sp>
    </p:spTree>
    <p:extLst>
      <p:ext uri="{BB962C8B-B14F-4D97-AF65-F5344CB8AC3E}">
        <p14:creationId xmlns:p14="http://schemas.microsoft.com/office/powerpoint/2010/main" val="72439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0553" y="2833750"/>
            <a:ext cx="6164894" cy="31977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en-US" dirty="0"/>
              <a:t>Newburyport/Rockport Lines - Incremental fares can pay back most of the electrification costs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8950" y="1117600"/>
            <a:ext cx="8928100" cy="5119713"/>
          </a:xfrm>
        </p:spPr>
        <p:txBody>
          <a:bodyPr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This line has the highest non-peak traffic, which will double with RER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FRR rises to about 120%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required subsidy increase is about 10% or $4m/year from the current level</a:t>
            </a:r>
          </a:p>
          <a:p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34F747-3925-4B48-B3E2-2AD27D516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97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With rigorous Business Planning, policy makers can choose between schemes on total cost and benefits – and dollars can be spent where they go further</a:t>
            </a:r>
          </a:p>
          <a:p>
            <a:endParaRPr lang="en-US" sz="2000" dirty="0"/>
          </a:p>
          <a:p>
            <a:r>
              <a:rPr lang="en-US" i="1" dirty="0"/>
              <a:t>GO RER / GO Expansion Business Cases </a:t>
            </a:r>
            <a:r>
              <a:rPr lang="en-US" dirty="0"/>
              <a:t>available at </a:t>
            </a:r>
            <a:r>
              <a:rPr lang="en-US" dirty="0">
                <a:hlinkClick r:id="rId2"/>
              </a:rPr>
              <a:t>www.metrolinx.com</a:t>
            </a:r>
            <a:endParaRPr lang="en-US" dirty="0"/>
          </a:p>
          <a:p>
            <a:r>
              <a:rPr lang="en-US" i="1" dirty="0"/>
              <a:t>Review of the Big Move </a:t>
            </a:r>
            <a:r>
              <a:rPr lang="en-US" dirty="0"/>
              <a:t>available at </a:t>
            </a:r>
            <a:r>
              <a:rPr lang="en-US" dirty="0">
                <a:hlinkClick r:id="rId3"/>
              </a:rPr>
              <a:t>www.neptis.org</a:t>
            </a:r>
            <a:endParaRPr lang="en-US" dirty="0"/>
          </a:p>
          <a:p>
            <a:r>
              <a:rPr lang="en-US" i="1" dirty="0"/>
              <a:t>The Railway Metropolis </a:t>
            </a:r>
            <a:r>
              <a:rPr lang="en-US" dirty="0"/>
              <a:t>available from </a:t>
            </a:r>
            <a:r>
              <a:rPr lang="en-US" dirty="0">
                <a:hlinkClick r:id="rId4"/>
              </a:rPr>
              <a:t>www.amazon.com</a:t>
            </a:r>
            <a:r>
              <a:rPr lang="en-US" dirty="0"/>
              <a:t> </a:t>
            </a:r>
          </a:p>
          <a:p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A2EF7D-1E82-4C82-8170-506661F9E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D1DB-BE58-5B4D-AE4C-90BB23367701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81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30">
      <a:dk1>
        <a:srgbClr val="081141"/>
      </a:dk1>
      <a:lt1>
        <a:srgbClr val="FFFFFF"/>
      </a:lt1>
      <a:dk2>
        <a:srgbClr val="A0D9D7"/>
      </a:dk2>
      <a:lt2>
        <a:srgbClr val="EFF0E8"/>
      </a:lt2>
      <a:accent1>
        <a:srgbClr val="081141"/>
      </a:accent1>
      <a:accent2>
        <a:srgbClr val="3CB5B1"/>
      </a:accent2>
      <a:accent3>
        <a:srgbClr val="C9CCB2"/>
      </a:accent3>
      <a:accent4>
        <a:srgbClr val="FC4B2B"/>
      </a:accent4>
      <a:accent5>
        <a:srgbClr val="3C238D"/>
      </a:accent5>
      <a:accent6>
        <a:srgbClr val="83889F"/>
      </a:accent6>
      <a:hlink>
        <a:srgbClr val="3BB5B1"/>
      </a:hlink>
      <a:folHlink>
        <a:srgbClr val="3BB5B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F88565C9-0B15-4EF9-B76B-25AADC5E70BD}" vid="{95645923-D5EC-4E96-9FAE-F9DDE396F9F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2879</Words>
  <Application>Microsoft Macintosh PowerPoint</Application>
  <PresentationFormat>A4 Paper (210x297 mm)</PresentationFormat>
  <Paragraphs>599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System Font Regular</vt:lpstr>
      <vt:lpstr>Arial</vt:lpstr>
      <vt:lpstr>Calibri</vt:lpstr>
      <vt:lpstr>Wingdings</vt:lpstr>
      <vt:lpstr>Office Theme</vt:lpstr>
      <vt:lpstr>PowerPoint Presentation</vt:lpstr>
      <vt:lpstr>Agenda</vt:lpstr>
      <vt:lpstr>Experience in Canada, USA, UK, Germany, Australia, Nigeria…</vt:lpstr>
      <vt:lpstr>Vancouver Skytrain – Automated Metro</vt:lpstr>
      <vt:lpstr>London Canary Wharf – Automated Metro</vt:lpstr>
      <vt:lpstr>Channel Tunnel Rail Link (High Speed 1) and St Pancras Station</vt:lpstr>
      <vt:lpstr>The Railway Metropolis</vt:lpstr>
      <vt:lpstr>PowerPoint Presentation</vt:lpstr>
      <vt:lpstr>Partner in FCP which supports “all sides” of the rail industry</vt:lpstr>
      <vt:lpstr>Agenda</vt:lpstr>
      <vt:lpstr>Why Business Planning Matters</vt:lpstr>
      <vt:lpstr>PowerPoint Presentation</vt:lpstr>
      <vt:lpstr>Most UK passenger rail operators now recover their full costs including capital renewals from fares </vt:lpstr>
      <vt:lpstr>Since UK rail privatization, average fares have remained constant in real terms</vt:lpstr>
      <vt:lpstr>Average costs per passenger km have fallen around 20% since privitisation despite increases in labour and power costs and fleet modernisation</vt:lpstr>
      <vt:lpstr>Ridership and revenue have doubled on most routes since 1994. much more than population growth</vt:lpstr>
      <vt:lpstr>How has Britain done it?</vt:lpstr>
      <vt:lpstr>Agenda</vt:lpstr>
      <vt:lpstr>Toronto GO Expansion</vt:lpstr>
      <vt:lpstr>PowerPoint Presentation</vt:lpstr>
      <vt:lpstr>GO RER Chronology</vt:lpstr>
      <vt:lpstr>PowerPoint Presentation</vt:lpstr>
      <vt:lpstr>Integrated Business Case model</vt:lpstr>
      <vt:lpstr>4 Service Levels tested on each of 7 corridors</vt:lpstr>
      <vt:lpstr>Service plans for 7 corridors and 5 scenarios</vt:lpstr>
      <vt:lpstr>Capital Expenditure by Corridor</vt:lpstr>
      <vt:lpstr>Using EMUs over DMUs and diesel locomotives reduces operating cost, increases revenue and offers additional benefits to operators</vt:lpstr>
      <vt:lpstr>EMUs have significantly lower operating costs than diesel locomotives and DMUs due to a lower cost of traction power and reduced maintenance cost</vt:lpstr>
      <vt:lpstr>Ridership growth by Corridor </vt:lpstr>
      <vt:lpstr>Operating Costs</vt:lpstr>
      <vt:lpstr>PowerPoint Presentation</vt:lpstr>
      <vt:lpstr>Service Level 4 (frequent EMUs) generate significantly greater transport benefits and net benefits at comparable cost levels</vt:lpstr>
      <vt:lpstr>GO RER Incremental Subsidy, Fares and Benefits</vt:lpstr>
      <vt:lpstr>RER will generate operating surpluses that will pay back a substantial share of capital costs</vt:lpstr>
      <vt:lpstr>On the Lakeshore, EMUs appear to cost 20% less to operate and attract 6% more revenue. Are we sure?</vt:lpstr>
      <vt:lpstr>GO Expansion -  Status</vt:lpstr>
      <vt:lpstr>Agenda</vt:lpstr>
      <vt:lpstr>Relevance to US Cities</vt:lpstr>
      <vt:lpstr>MBTA Commuter Map</vt:lpstr>
      <vt:lpstr>Providence/Stoughton Line – payback is within a few years</vt:lpstr>
      <vt:lpstr>Newburyport/Rockport Lines - Incremental fares can pay back most of the electrification costs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Calder Marshall</dc:creator>
  <cp:lastModifiedBy>Michael Schabas</cp:lastModifiedBy>
  <cp:revision>18</cp:revision>
  <dcterms:created xsi:type="dcterms:W3CDTF">2020-07-10T09:42:28Z</dcterms:created>
  <dcterms:modified xsi:type="dcterms:W3CDTF">2020-07-10T16:22:51Z</dcterms:modified>
</cp:coreProperties>
</file>